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319" r:id="rId6"/>
    <p:sldId id="260" r:id="rId7"/>
    <p:sldId id="320" r:id="rId8"/>
    <p:sldId id="310" r:id="rId9"/>
    <p:sldId id="311" r:id="rId10"/>
    <p:sldId id="313" r:id="rId11"/>
    <p:sldId id="309" r:id="rId12"/>
    <p:sldId id="314" r:id="rId13"/>
    <p:sldId id="316" r:id="rId14"/>
    <p:sldId id="317" r:id="rId15"/>
    <p:sldId id="315" r:id="rId16"/>
    <p:sldId id="318" r:id="rId17"/>
    <p:sldId id="321" r:id="rId18"/>
    <p:sldId id="322" r:id="rId19"/>
    <p:sldId id="323" r:id="rId20"/>
    <p:sldId id="324" r:id="rId21"/>
    <p:sldId id="326" r:id="rId22"/>
    <p:sldId id="327" r:id="rId23"/>
    <p:sldId id="328" r:id="rId24"/>
    <p:sldId id="262" r:id="rId25"/>
    <p:sldId id="282" r:id="rId26"/>
    <p:sldId id="330" r:id="rId27"/>
    <p:sldId id="264" r:id="rId28"/>
    <p:sldId id="266" r:id="rId29"/>
    <p:sldId id="293" r:id="rId30"/>
    <p:sldId id="29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271" r:id="rId46"/>
    <p:sldId id="274" r:id="rId47"/>
    <p:sldId id="286" r:id="rId48"/>
    <p:sldId id="291" r:id="rId49"/>
    <p:sldId id="27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B1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21"/>
    <p:restoredTop sz="94542"/>
  </p:normalViewPr>
  <p:slideViewPr>
    <p:cSldViewPr snapToGrid="0" snapToObjects="1">
      <p:cViewPr>
        <p:scale>
          <a:sx n="75" d="100"/>
          <a:sy n="75" d="100"/>
        </p:scale>
        <p:origin x="-844" y="-1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039F4-4D95-0F4A-9CEE-FC7FA03C437A}" type="datetimeFigureOut">
              <a:rPr lang="en-US" smtClean="0"/>
              <a:pPr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76794-87B0-CA48-A641-E50A638935E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3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19BF-7E41-4D2B-819B-DD803935F291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403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23B4-A3BD-4256-B00E-67F359684465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721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D922-9B09-4182-8A0F-3DBC8EEF4263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7535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17CC-7EDB-4B99-B4B7-F62069A44178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3623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944-BAC5-49E9-9509-CC96C3313388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568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7030F-F168-4539-AF8A-D99963A1D52D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912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41936-754A-45EA-A149-35DFFEDAA2BB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6036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4BDD-B549-41FF-AF57-E4FE28256DB2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78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19A4-160B-4D3A-B37C-DD5130724329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659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EA48C-A95D-4210-890A-EE0A55F61A7D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338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6B85-D597-4873-9313-E80739C64C06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05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10E07-9C1A-4440-9100-37A8E3161DA0}" type="datetime1">
              <a:rPr lang="en-US" smtClean="0"/>
              <a:pPr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B293A-00E4-FC4C-AF4A-A06512877EA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8517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2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33514" y="342701"/>
            <a:ext cx="12409734" cy="3176876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62642"/>
            <a:ext cx="9144000" cy="17501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Attaques</a:t>
            </a:r>
            <a:r>
              <a:rPr lang="en-US" dirty="0" smtClean="0"/>
              <a:t> </a:t>
            </a:r>
            <a:r>
              <a:rPr lang="en-US" dirty="0" err="1" smtClean="0"/>
              <a:t>d’estimateurs</a:t>
            </a:r>
            <a:r>
              <a:rPr lang="en-US" dirty="0" smtClean="0"/>
              <a:t> d’état : </a:t>
            </a:r>
            <a:br>
              <a:rPr lang="en-US" dirty="0" smtClean="0"/>
            </a:br>
            <a:r>
              <a:rPr lang="en-US" dirty="0" err="1" smtClean="0"/>
              <a:t>Cas</a:t>
            </a:r>
            <a:r>
              <a:rPr lang="en-US" dirty="0" smtClean="0"/>
              <a:t> du </a:t>
            </a:r>
            <a:r>
              <a:rPr lang="en-US" dirty="0" err="1" smtClean="0"/>
              <a:t>filtre</a:t>
            </a:r>
            <a:r>
              <a:rPr lang="en-US" dirty="0" smtClean="0"/>
              <a:t> de </a:t>
            </a:r>
            <a:r>
              <a:rPr lang="en-US" dirty="0" err="1" smtClean="0"/>
              <a:t>Kalman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 rot="10800000">
            <a:off x="5974999" y="4983712"/>
            <a:ext cx="6714902" cy="1537195"/>
            <a:chOff x="-435429" y="-397668"/>
            <a:chExt cx="7075714" cy="1618343"/>
          </a:xfrm>
        </p:grpSpPr>
        <p:sp>
          <p:nvSpPr>
            <p:cNvPr id="8" name="Rectangle 7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5604996" y="5170233"/>
            <a:ext cx="7295773" cy="11018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Quentin </a:t>
            </a:r>
            <a:r>
              <a:rPr lang="en-US" dirty="0" err="1" smtClean="0"/>
              <a:t>Ducasse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10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Correction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1564" flipH="1">
            <a:off x="3138502" y="5108444"/>
            <a:ext cx="2355119" cy="1638804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 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7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7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55" y="4117941"/>
            <a:ext cx="4814346" cy="2324684"/>
          </a:xfrm>
          <a:prstGeom prst="rect">
            <a:avLst/>
          </a:prstGeom>
          <a:ln w="50800">
            <a:noFill/>
          </a:ln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9379732" flipH="1" flipV="1">
            <a:off x="3949644" y="2694749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Ratio </a:t>
            </a:r>
            <a:r>
              <a:rPr lang="en-US" sz="2400" i="1" dirty="0" err="1" smtClean="0">
                <a:sym typeface="Wingdings"/>
              </a:rPr>
              <a:t>d’incertitude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223629" flipH="1" flipV="1">
            <a:off x="3818212" y="3344003"/>
            <a:ext cx="2355119" cy="1428848"/>
          </a:xfrm>
          <a:prstGeom prst="rect">
            <a:avLst/>
          </a:prstGeom>
        </p:spPr>
      </p:pic>
      <p:grpSp>
        <p:nvGrpSpPr>
          <p:cNvPr id="36" name="Groupe 35"/>
          <p:cNvGrpSpPr/>
          <p:nvPr/>
        </p:nvGrpSpPr>
        <p:grpSpPr>
          <a:xfrm>
            <a:off x="6294401" y="4558085"/>
            <a:ext cx="4044266" cy="1694233"/>
            <a:chOff x="6344516" y="4485464"/>
            <a:chExt cx="4044266" cy="1694233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1093"/>
            <a:stretch>
              <a:fillRect/>
            </a:stretch>
          </p:blipFill>
          <p:spPr>
            <a:xfrm>
              <a:off x="6344516" y="4485464"/>
              <a:ext cx="3697696" cy="1028190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106" y="5368065"/>
              <a:ext cx="3850676" cy="811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smtClean="0">
                <a:sym typeface="Wingdings"/>
              </a:rPr>
              <a:t>  </a:t>
            </a:r>
            <a:r>
              <a:rPr lang="en-US" sz="2400" i="1" dirty="0" smtClean="0">
                <a:sym typeface="Wingdings"/>
              </a:rPr>
              <a:t>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8" y="4797091"/>
            <a:ext cx="3416920" cy="833153"/>
          </a:xfrm>
          <a:prstGeom prst="rect">
            <a:avLst/>
          </a:prstGeom>
        </p:spPr>
      </p:pic>
      <p:pic>
        <p:nvPicPr>
          <p:cNvPr id="3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7419" flipH="1" flipV="1">
            <a:off x="3603375" y="4338523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76698" y="2412236"/>
            <a:ext cx="10265876" cy="39691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0673" y="1922736"/>
            <a:ext cx="9900756" cy="42711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81" y="379449"/>
            <a:ext cx="10515600" cy="1325563"/>
          </a:xfrm>
        </p:spPr>
        <p:txBody>
          <a:bodyPr/>
          <a:lstStyle/>
          <a:p>
            <a:r>
              <a:rPr lang="en-US" dirty="0" err="1" smtClean="0"/>
              <a:t>Sommaire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505" y="2049919"/>
            <a:ext cx="10515600" cy="4351338"/>
          </a:xfrm>
        </p:spPr>
        <p:txBody>
          <a:bodyPr/>
          <a:lstStyle/>
          <a:p>
            <a:r>
              <a:rPr lang="en-US" dirty="0" err="1" smtClean="0"/>
              <a:t>Présentation</a:t>
            </a:r>
            <a:r>
              <a:rPr lang="en-US" dirty="0" smtClean="0"/>
              <a:t> &amp; </a:t>
            </a:r>
            <a:r>
              <a:rPr lang="en-US" dirty="0" err="1" smtClean="0"/>
              <a:t>Définitions</a:t>
            </a:r>
            <a:endParaRPr lang="en-US" dirty="0" smtClean="0"/>
          </a:p>
          <a:p>
            <a:r>
              <a:rPr lang="en-US" dirty="0" err="1" smtClean="0"/>
              <a:t>Étapes</a:t>
            </a:r>
            <a:r>
              <a:rPr lang="en-US" dirty="0" smtClean="0"/>
              <a:t>, </a:t>
            </a:r>
            <a:r>
              <a:rPr lang="en-US" dirty="0" err="1" smtClean="0"/>
              <a:t>Équations</a:t>
            </a:r>
            <a:r>
              <a:rPr lang="en-US" dirty="0" smtClean="0"/>
              <a:t> &amp; </a:t>
            </a:r>
            <a:r>
              <a:rPr lang="en-US" dirty="0" err="1" smtClean="0"/>
              <a:t>Exemple</a:t>
            </a:r>
            <a:endParaRPr lang="en-US" dirty="0" smtClean="0"/>
          </a:p>
          <a:p>
            <a:r>
              <a:rPr lang="en-US" dirty="0" smtClean="0"/>
              <a:t>Extensions du </a:t>
            </a:r>
            <a:r>
              <a:rPr lang="en-US" dirty="0" err="1" smtClean="0"/>
              <a:t>filtre</a:t>
            </a:r>
            <a:r>
              <a:rPr lang="en-US" dirty="0" smtClean="0"/>
              <a:t> de </a:t>
            </a:r>
            <a:r>
              <a:rPr lang="en-US" dirty="0" err="1" smtClean="0"/>
              <a:t>Kalman</a:t>
            </a:r>
            <a:endParaRPr lang="en-US" dirty="0" smtClean="0"/>
          </a:p>
          <a:p>
            <a:r>
              <a:rPr lang="en-US" dirty="0" err="1" smtClean="0"/>
              <a:t>Optimisation</a:t>
            </a:r>
            <a:r>
              <a:rPr lang="en-US" dirty="0" smtClean="0"/>
              <a:t> &amp; </a:t>
            </a:r>
            <a:r>
              <a:rPr lang="en-US" dirty="0" err="1" smtClean="0"/>
              <a:t>Robustesse</a:t>
            </a:r>
            <a:endParaRPr lang="en-US" dirty="0" smtClean="0"/>
          </a:p>
          <a:p>
            <a:r>
              <a:rPr lang="en-US" dirty="0" err="1" smtClean="0"/>
              <a:t>Objectifs</a:t>
            </a:r>
            <a:r>
              <a:rPr lang="en-US" dirty="0" smtClean="0"/>
              <a:t> &amp; </a:t>
            </a:r>
            <a:r>
              <a:rPr lang="en-US" dirty="0" err="1" smtClean="0"/>
              <a:t>Présentation</a:t>
            </a:r>
            <a:r>
              <a:rPr lang="en-US" dirty="0" smtClean="0"/>
              <a:t> du module</a:t>
            </a:r>
            <a:endParaRPr lang="en-US" dirty="0" smtClean="0"/>
          </a:p>
          <a:p>
            <a:r>
              <a:rPr lang="en-US" dirty="0" err="1" smtClean="0"/>
              <a:t>Modélisation</a:t>
            </a:r>
            <a:r>
              <a:rPr lang="en-US" dirty="0" smtClean="0"/>
              <a:t> &amp; </a:t>
            </a:r>
            <a:r>
              <a:rPr lang="en-US" dirty="0" err="1" smtClean="0"/>
              <a:t>Attaques</a:t>
            </a:r>
            <a:endParaRPr lang="en-US" dirty="0" smtClean="0"/>
          </a:p>
          <a:p>
            <a:r>
              <a:rPr lang="en-US" dirty="0" err="1" smtClean="0"/>
              <a:t>Objectifs</a:t>
            </a:r>
            <a:r>
              <a:rPr lang="en-US" dirty="0" smtClean="0"/>
              <a:t> </a:t>
            </a:r>
            <a:r>
              <a:rPr lang="en-US" dirty="0" err="1" smtClean="0"/>
              <a:t>restants</a:t>
            </a:r>
            <a:endParaRPr lang="en-US" dirty="0" smtClean="0"/>
          </a:p>
          <a:p>
            <a:r>
              <a:rPr lang="en-US" dirty="0" smtClean="0"/>
              <a:t>Tests &amp; Installation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09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23" y="3894986"/>
            <a:ext cx="6428813" cy="2534743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smtClean="0">
                <a:sym typeface="Wingdings"/>
              </a:rPr>
              <a:t>  </a:t>
            </a:r>
            <a:r>
              <a:rPr lang="en-US" sz="2400" i="1" dirty="0" smtClean="0">
                <a:sym typeface="Wingdings"/>
              </a:rPr>
              <a:t>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7419" flipH="1" flipV="1">
            <a:off x="2995454" y="4720786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smtClean="0">
                <a:sym typeface="Wingdings"/>
              </a:rPr>
              <a:t>  </a:t>
            </a:r>
            <a:r>
              <a:rPr lang="en-US" sz="2400" i="1" dirty="0" smtClean="0">
                <a:sym typeface="Wingdings"/>
              </a:rPr>
              <a:t>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49" y="4961802"/>
            <a:ext cx="4343400" cy="836716"/>
          </a:xfrm>
          <a:prstGeom prst="rect">
            <a:avLst/>
          </a:prstGeom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7419" flipH="1" flipV="1">
            <a:off x="3315045" y="4720784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402200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Les </a:t>
            </a:r>
            <a:r>
              <a:rPr lang="en-US" dirty="0" err="1" smtClean="0"/>
              <a:t>équations</a:t>
            </a:r>
            <a:endParaRPr lang="en-US" dirty="0"/>
          </a:p>
        </p:txBody>
      </p:sp>
      <p:grpSp>
        <p:nvGrpSpPr>
          <p:cNvPr id="4" name="Groupe 24"/>
          <p:cNvGrpSpPr/>
          <p:nvPr/>
        </p:nvGrpSpPr>
        <p:grpSpPr>
          <a:xfrm>
            <a:off x="4492604" y="101485"/>
            <a:ext cx="1801797" cy="1107996"/>
            <a:chOff x="267508" y="5447268"/>
            <a:chExt cx="1801797" cy="1107996"/>
          </a:xfrm>
        </p:grpSpPr>
        <p:sp>
          <p:nvSpPr>
            <p:cNvPr id="50" name="Rectangle 49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58" name="TextBox 6"/>
          <p:cNvSpPr txBox="1"/>
          <p:nvPr/>
        </p:nvSpPr>
        <p:spPr>
          <a:xfrm>
            <a:off x="342859" y="2588428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F</a:t>
            </a:r>
            <a:r>
              <a:rPr lang="en-US" sz="2400" i="1" dirty="0" smtClean="0">
                <a:sym typeface="Wingdings"/>
              </a:rPr>
              <a:t> 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de transition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0" name="TextBox 6"/>
          <p:cNvSpPr txBox="1"/>
          <p:nvPr/>
        </p:nvSpPr>
        <p:spPr>
          <a:xfrm>
            <a:off x="342859" y="1281746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x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Etat</a:t>
            </a:r>
            <a:r>
              <a:rPr lang="en-US" sz="2400" i="1" dirty="0" smtClean="0">
                <a:sym typeface="Wingdings"/>
              </a:rPr>
              <a:t> du </a:t>
            </a:r>
            <a:r>
              <a:rPr lang="en-US" sz="2400" i="1" dirty="0" err="1" smtClean="0">
                <a:sym typeface="Wingdings"/>
              </a:rPr>
              <a:t>système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1" name="TextBox 6"/>
          <p:cNvSpPr txBox="1"/>
          <p:nvPr/>
        </p:nvSpPr>
        <p:spPr>
          <a:xfrm>
            <a:off x="342859" y="1771142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P</a:t>
            </a:r>
            <a:r>
              <a:rPr lang="en-US" sz="2400" i="1" dirty="0" smtClean="0">
                <a:sym typeface="Wingdings"/>
              </a:rPr>
              <a:t> : Incertitude </a:t>
            </a:r>
            <a:r>
              <a:rPr lang="en-US" sz="2400" i="1" dirty="0" err="1" smtClean="0">
                <a:sym typeface="Wingdings"/>
              </a:rPr>
              <a:t>sur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l’état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2" name="TextBox 6"/>
          <p:cNvSpPr txBox="1"/>
          <p:nvPr/>
        </p:nvSpPr>
        <p:spPr>
          <a:xfrm>
            <a:off x="342859" y="3066265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Q</a:t>
            </a:r>
            <a:r>
              <a:rPr lang="en-US" sz="2400" i="1" dirty="0" smtClean="0">
                <a:sym typeface="Wingdings"/>
              </a:rPr>
              <a:t> : Incertitude du </a:t>
            </a:r>
            <a:r>
              <a:rPr lang="en-US" sz="2400" i="1" dirty="0" err="1" smtClean="0">
                <a:sym typeface="Wingdings"/>
              </a:rPr>
              <a:t>modéle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3" name="TextBox 6"/>
          <p:cNvSpPr txBox="1"/>
          <p:nvPr/>
        </p:nvSpPr>
        <p:spPr>
          <a:xfrm>
            <a:off x="342859" y="4058427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H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Matrice</a:t>
            </a:r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err="1" smtClean="0">
                <a:sym typeface="Wingdings"/>
              </a:rPr>
              <a:t>d’observation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4" name="TextBox 6"/>
          <p:cNvSpPr txBox="1"/>
          <p:nvPr/>
        </p:nvSpPr>
        <p:spPr>
          <a:xfrm>
            <a:off x="342859" y="4536264"/>
            <a:ext cx="36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R</a:t>
            </a:r>
            <a:r>
              <a:rPr lang="en-US" sz="2400" i="1" dirty="0" smtClean="0">
                <a:sym typeface="Wingdings"/>
              </a:rPr>
              <a:t> : Incertitude de la </a:t>
            </a:r>
            <a:r>
              <a:rPr lang="en-US" sz="2400" i="1" dirty="0" err="1" smtClean="0">
                <a:sym typeface="Wingdings"/>
              </a:rPr>
              <a:t>mesure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5" name="TextBox 6"/>
          <p:cNvSpPr txBox="1"/>
          <p:nvPr/>
        </p:nvSpPr>
        <p:spPr>
          <a:xfrm>
            <a:off x="342859" y="5513654"/>
            <a:ext cx="3394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y</a:t>
            </a:r>
            <a:r>
              <a:rPr lang="en-US" sz="2400" i="1" dirty="0" smtClean="0">
                <a:sym typeface="Wingdings"/>
              </a:rPr>
              <a:t> : </a:t>
            </a:r>
            <a:r>
              <a:rPr lang="en-US" sz="2400" i="1" dirty="0" err="1" smtClean="0">
                <a:sym typeface="Wingdings"/>
              </a:rPr>
              <a:t>Résidu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sp>
        <p:nvSpPr>
          <p:cNvPr id="66" name="TextBox 6"/>
          <p:cNvSpPr txBox="1"/>
          <p:nvPr/>
        </p:nvSpPr>
        <p:spPr>
          <a:xfrm>
            <a:off x="342859" y="5991491"/>
            <a:ext cx="3681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ym typeface="Wingdings"/>
              </a:rPr>
              <a:t>K</a:t>
            </a:r>
            <a:r>
              <a:rPr lang="en-US" sz="2400" i="1" dirty="0" smtClean="0">
                <a:sym typeface="Wingdings"/>
              </a:rPr>
              <a:t> : Gain de </a:t>
            </a:r>
            <a:r>
              <a:rPr lang="en-US" sz="2400" i="1" dirty="0" err="1" smtClean="0">
                <a:sym typeface="Wingdings"/>
              </a:rPr>
              <a:t>Kalman</a:t>
            </a:r>
            <a:endParaRPr lang="en-US" sz="2400" i="1" dirty="0" smtClean="0">
              <a:sym typeface="Wingdings"/>
            </a:endParaRPr>
          </a:p>
          <a:p>
            <a:r>
              <a:rPr lang="en-US" sz="2400" i="1" dirty="0" smtClean="0">
                <a:sym typeface="Wingdings"/>
              </a:rPr>
              <a:t> </a:t>
            </a:r>
            <a:r>
              <a:rPr lang="en-US" sz="2400" i="1" dirty="0" smtClean="0">
                <a:sym typeface="Wingdings"/>
              </a:rPr>
              <a:t>  </a:t>
            </a:r>
            <a:r>
              <a:rPr lang="en-US" sz="2400" i="1" dirty="0" smtClean="0">
                <a:sym typeface="Wingdings"/>
              </a:rPr>
              <a:t> (Ratio </a:t>
            </a:r>
            <a:r>
              <a:rPr lang="en-US" sz="2400" i="1" dirty="0" err="1" smtClean="0">
                <a:sym typeface="Wingdings"/>
              </a:rPr>
              <a:t>d’incertitude</a:t>
            </a:r>
            <a:r>
              <a:rPr lang="en-US" sz="2400" i="1" dirty="0" smtClean="0">
                <a:sym typeface="Wingdings"/>
              </a:rPr>
              <a:t>)</a:t>
            </a:r>
            <a:endParaRPr lang="en-US" sz="2400" i="1" dirty="0">
              <a:sym typeface="Wingdings"/>
            </a:endParaRPr>
          </a:p>
          <a:p>
            <a:endParaRPr lang="en-US" dirty="0"/>
          </a:p>
        </p:txBody>
      </p:sp>
      <p:grpSp>
        <p:nvGrpSpPr>
          <p:cNvPr id="5" name="Groupe 74"/>
          <p:cNvGrpSpPr/>
          <p:nvPr/>
        </p:nvGrpSpPr>
        <p:grpSpPr>
          <a:xfrm>
            <a:off x="6056149" y="-1"/>
            <a:ext cx="6135851" cy="4058427"/>
            <a:chOff x="6245657" y="28700"/>
            <a:chExt cx="6199482" cy="4100514"/>
          </a:xfrm>
        </p:grpSpPr>
        <p:pic>
          <p:nvPicPr>
            <p:cNvPr id="76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77" name="Ellipse 76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68259" y="4117941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368259" y="4594279"/>
            <a:ext cx="303479" cy="3675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361909" y="2644767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384134" y="3124280"/>
            <a:ext cx="303479" cy="36752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342859" y="5595393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61909" y="6062206"/>
            <a:ext cx="303479" cy="3675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49" y="4961802"/>
            <a:ext cx="4343400" cy="836716"/>
          </a:xfrm>
          <a:prstGeom prst="rect">
            <a:avLst/>
          </a:prstGeom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7419" flipH="1" flipV="1">
            <a:off x="3315045" y="4720784"/>
            <a:ext cx="2355119" cy="1428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4084574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604" y="0"/>
            <a:ext cx="10515600" cy="1325563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err="1" smtClean="0"/>
              <a:t>Récapitulatif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1571816" y="1475318"/>
              <a:ext cx="241301" cy="260879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707203" y="3324225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4"/>
          <a:stretch/>
        </p:blipFill>
        <p:spPr>
          <a:xfrm>
            <a:off x="5468863" y="3329997"/>
            <a:ext cx="6569068" cy="2506625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003936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z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562786" y="4233987"/>
            <a:ext cx="24695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565758" y="3508891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280775" y="4543802"/>
            <a:ext cx="223097" cy="24727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462142" y="4614168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y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565758" y="4301986"/>
            <a:ext cx="3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K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04891" y="4233988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82734" y="4983500"/>
            <a:ext cx="223259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04891" y="4555560"/>
            <a:ext cx="2846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12861" y="5413157"/>
            <a:ext cx="246542" cy="2585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grpSp>
        <p:nvGrpSpPr>
          <p:cNvPr id="28" name="Groupe 27"/>
          <p:cNvGrpSpPr/>
          <p:nvPr/>
        </p:nvGrpSpPr>
        <p:grpSpPr>
          <a:xfrm>
            <a:off x="6530012" y="4207998"/>
            <a:ext cx="4488290" cy="2148352"/>
            <a:chOff x="6530012" y="3892061"/>
            <a:chExt cx="4488290" cy="2148352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012" y="3892061"/>
              <a:ext cx="4488290" cy="1508232"/>
            </a:xfrm>
            <a:prstGeom prst="rect">
              <a:avLst/>
            </a:prstGeom>
          </p:spPr>
        </p:pic>
        <p:pic>
          <p:nvPicPr>
            <p:cNvPr id="27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030" y="5160333"/>
              <a:ext cx="2497436" cy="880080"/>
            </a:xfrm>
            <a:prstGeom prst="rect">
              <a:avLst/>
            </a:prstGeom>
          </p:spPr>
        </p:pic>
      </p:grp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530012" y="3996014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4363170" y="1875768"/>
            <a:ext cx="0" cy="428349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2" name="ZoneTexte 31"/>
          <p:cNvSpPr txBox="1"/>
          <p:nvPr/>
        </p:nvSpPr>
        <p:spPr>
          <a:xfrm>
            <a:off x="428608" y="2091267"/>
            <a:ext cx="39345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Pour chaque mesure :</a:t>
            </a:r>
          </a:p>
          <a:p>
            <a:r>
              <a:rPr lang="fr-FR" sz="2400" b="1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</a:t>
            </a:r>
            <a:r>
              <a:rPr lang="fr-FR" sz="2400" b="1" dirty="0" smtClean="0"/>
              <a:t>Prédiction</a:t>
            </a:r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Correction</a:t>
            </a: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endParaRPr lang="fr-FR" sz="2400" b="1" dirty="0" smtClean="0"/>
          </a:p>
          <a:p>
            <a:r>
              <a:rPr lang="fr-FR" sz="2400" b="1" dirty="0" smtClean="0"/>
              <a:t>	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smtClean="0"/>
              <a:t>  Stockage de l’état estimé</a:t>
            </a:r>
            <a:endParaRPr lang="fr-FR" sz="2400" b="1" dirty="0" smtClean="0"/>
          </a:p>
        </p:txBody>
      </p:sp>
      <p:pic>
        <p:nvPicPr>
          <p:cNvPr id="3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47" y="2540000"/>
            <a:ext cx="7010534" cy="3212860"/>
          </a:xfrm>
          <a:prstGeom prst="rect">
            <a:avLst/>
          </a:prstGeom>
        </p:spPr>
      </p:pic>
      <p:grpSp>
        <p:nvGrpSpPr>
          <p:cNvPr id="34" name="Group 19"/>
          <p:cNvGrpSpPr/>
          <p:nvPr/>
        </p:nvGrpSpPr>
        <p:grpSpPr>
          <a:xfrm>
            <a:off x="-377372" y="254000"/>
            <a:ext cx="3062743" cy="900608"/>
            <a:chOff x="-435429" y="-397668"/>
            <a:chExt cx="7075714" cy="1618343"/>
          </a:xfrm>
        </p:grpSpPr>
        <p:sp>
          <p:nvSpPr>
            <p:cNvPr id="35" name="Rectangle 3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38" name="Picture 2" descr="C:\Users\qde\Downloads\rob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8279" y="574642"/>
            <a:ext cx="1501842" cy="1501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742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3" y="2965411"/>
            <a:ext cx="2497519" cy="118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2" y="4646177"/>
            <a:ext cx="3614058" cy="13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32" y="1473378"/>
            <a:ext cx="4192136" cy="215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82" y="2757929"/>
            <a:ext cx="2238081" cy="1395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88" y="1442612"/>
            <a:ext cx="1811547" cy="15227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13400" y="2152438"/>
            <a:ext cx="0" cy="42039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/>
          <p:nvPr/>
        </p:nvGrpSpPr>
        <p:grpSpPr>
          <a:xfrm>
            <a:off x="-377372" y="254000"/>
            <a:ext cx="3426154" cy="900608"/>
            <a:chOff x="-435429" y="-397668"/>
            <a:chExt cx="7075714" cy="1618343"/>
          </a:xfrm>
        </p:grpSpPr>
        <p:sp>
          <p:nvSpPr>
            <p:cNvPr id="21" name="Rectangle 2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727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Exemple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6" y="5600373"/>
            <a:ext cx="3431989" cy="1103997"/>
          </a:xfrm>
          <a:prstGeom prst="rect">
            <a:avLst/>
          </a:prstGeom>
        </p:spPr>
      </p:pic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573041" y="2091267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Initialisation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73041" y="4457679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Modèle</a:t>
            </a:r>
            <a:endParaRPr lang="fr-FR" sz="2400" b="1" dirty="0"/>
          </a:p>
        </p:txBody>
      </p:sp>
      <p:grpSp>
        <p:nvGrpSpPr>
          <p:cNvPr id="3" name="Groupe 27"/>
          <p:cNvGrpSpPr/>
          <p:nvPr/>
        </p:nvGrpSpPr>
        <p:grpSpPr>
          <a:xfrm>
            <a:off x="6530012" y="4207998"/>
            <a:ext cx="4488290" cy="2148352"/>
            <a:chOff x="6530012" y="3892061"/>
            <a:chExt cx="4488290" cy="2148352"/>
          </a:xfrm>
        </p:grpSpPr>
        <p:pic>
          <p:nvPicPr>
            <p:cNvPr id="26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012" y="3892061"/>
              <a:ext cx="4488290" cy="1508232"/>
            </a:xfrm>
            <a:prstGeom prst="rect">
              <a:avLst/>
            </a:prstGeom>
          </p:spPr>
        </p:pic>
        <p:pic>
          <p:nvPicPr>
            <p:cNvPr id="27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030" y="5160333"/>
              <a:ext cx="2497436" cy="880080"/>
            </a:xfrm>
            <a:prstGeom prst="rect">
              <a:avLst/>
            </a:prstGeom>
          </p:spPr>
        </p:pic>
      </p:grpSp>
      <p:sp>
        <p:nvSpPr>
          <p:cNvPr id="29" name="ZoneTexte 28"/>
          <p:cNvSpPr txBox="1"/>
          <p:nvPr/>
        </p:nvSpPr>
        <p:spPr>
          <a:xfrm>
            <a:off x="6530012" y="848865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Transition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530012" y="3996014"/>
            <a:ext cx="211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Observation</a:t>
            </a:r>
            <a:endParaRPr lang="fr-FR" sz="2400" b="1" dirty="0"/>
          </a:p>
        </p:txBody>
      </p:sp>
      <p:pic>
        <p:nvPicPr>
          <p:cNvPr id="3074" name="Picture 2" descr="C:\Users\qde\Downloads\robo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62479" y="338811"/>
            <a:ext cx="1501842" cy="1501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363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77372" y="146562"/>
            <a:ext cx="7620001" cy="1184498"/>
            <a:chOff x="-435429" y="-397668"/>
            <a:chExt cx="7075714" cy="1618343"/>
          </a:xfrm>
        </p:grpSpPr>
        <p:sp>
          <p:nvSpPr>
            <p:cNvPr id="11" name="Rectangle 1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45" y="0"/>
            <a:ext cx="10515600" cy="1325563"/>
          </a:xfrm>
        </p:spPr>
        <p:txBody>
          <a:bodyPr/>
          <a:lstStyle/>
          <a:p>
            <a:r>
              <a:rPr lang="en-US" dirty="0" smtClean="0"/>
              <a:t>Extended </a:t>
            </a:r>
            <a:r>
              <a:rPr lang="en-US" dirty="0" err="1" smtClean="0"/>
              <a:t>Kalman</a:t>
            </a:r>
            <a:r>
              <a:rPr lang="en-US" dirty="0" smtClean="0"/>
              <a:t> Filter (EKF)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43" y="1825625"/>
            <a:ext cx="10515600" cy="4851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 smtClean="0"/>
              <a:t>Linéarisation</a:t>
            </a:r>
            <a:r>
              <a:rPr lang="en-US" i="1" dirty="0" smtClean="0"/>
              <a:t> </a:t>
            </a:r>
          </a:p>
          <a:p>
            <a:pPr marL="0" indent="0">
              <a:buNone/>
            </a:pPr>
            <a:r>
              <a:rPr lang="en-US" i="1" dirty="0" smtClean="0">
                <a:sym typeface="Wingdings"/>
              </a:rPr>
              <a:t> </a:t>
            </a:r>
            <a:r>
              <a:rPr lang="en-US" dirty="0" smtClean="0"/>
              <a:t>Introduction de la </a:t>
            </a:r>
            <a:r>
              <a:rPr lang="en-US" dirty="0" err="1" smtClean="0"/>
              <a:t>jacobienne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Problèmes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instabilité</a:t>
            </a:r>
            <a:r>
              <a:rPr lang="en-US" dirty="0" smtClean="0">
                <a:sym typeface="Wingdings"/>
              </a:rPr>
              <a:t> et temps de </a:t>
            </a:r>
            <a:r>
              <a:rPr lang="en-US" dirty="0" err="1" smtClean="0">
                <a:sym typeface="Wingdings"/>
              </a:rPr>
              <a:t>calcul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30" y="4667169"/>
            <a:ext cx="2904460" cy="1222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1" y="1825625"/>
            <a:ext cx="5768016" cy="39327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5" y="3504688"/>
            <a:ext cx="2819085" cy="149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" y="2814346"/>
            <a:ext cx="5226996" cy="804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672" flipH="1" flipV="1">
            <a:off x="1218867" y="4881517"/>
            <a:ext cx="1713874" cy="1141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>
            <a:off x="3389561" y="3537395"/>
            <a:ext cx="1791968" cy="1018942"/>
          </a:xfrm>
          <a:prstGeom prst="rect">
            <a:avLst/>
          </a:prstGeom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89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438144"/>
            <a:ext cx="6415372" cy="2921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8" name="Picture 4" descr="C:\Users\qde\Desktop\2019-06-12 10_47_3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3954" y="3613925"/>
            <a:ext cx="6993292" cy="28403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-83712"/>
            <a:ext cx="10515600" cy="1325563"/>
          </a:xfrm>
        </p:spPr>
        <p:txBody>
          <a:bodyPr/>
          <a:lstStyle/>
          <a:p>
            <a:r>
              <a:rPr lang="en-US" dirty="0" err="1" smtClean="0"/>
              <a:t>Problèmes</a:t>
            </a:r>
            <a:r>
              <a:rPr lang="en-US" dirty="0" smtClean="0"/>
              <a:t> des </a:t>
            </a:r>
            <a:r>
              <a:rPr lang="en-US" dirty="0" err="1" smtClean="0"/>
              <a:t>filtres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046" r="-2" b="26149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268" r="-1" b="-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2901FED-4FC9-4ED5-8123-C98BCD1616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60986" y="256437"/>
            <a:ext cx="6004698" cy="1537195"/>
            <a:chOff x="-435429" y="-397668"/>
            <a:chExt cx="7075714" cy="1618343"/>
          </a:xfrm>
        </p:grpSpPr>
        <p:sp>
          <p:nvSpPr>
            <p:cNvPr id="9" name="Rectangle 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02" y="3089485"/>
            <a:ext cx="4697291" cy="3135442"/>
          </a:xfrm>
          <a:prstGeom prst="rect">
            <a:avLst/>
          </a:prstGeom>
        </p:spPr>
      </p:pic>
      <p:pic>
        <p:nvPicPr>
          <p:cNvPr id="1026" name="Picture 2" descr="C:\Users\qde\Downloads\launch.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73" y="2487168"/>
            <a:ext cx="1858617" cy="1854086"/>
          </a:xfrm>
          <a:prstGeom prst="ellipse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58" y="337210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000000"/>
                </a:solidFill>
              </a:rPr>
              <a:t>Filtrage</a:t>
            </a:r>
            <a:r>
              <a:rPr lang="en-US" sz="4000" dirty="0">
                <a:solidFill>
                  <a:srgbClr val="000000"/>
                </a:solidFill>
              </a:rPr>
              <a:t> de </a:t>
            </a:r>
            <a:r>
              <a:rPr lang="en-US" sz="4000" dirty="0" err="1" smtClean="0">
                <a:solidFill>
                  <a:srgbClr val="000000"/>
                </a:solidFill>
              </a:rPr>
              <a:t>Kalman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3405204" y="2720153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Rudolph </a:t>
            </a:r>
            <a:r>
              <a:rPr lang="fr-FR" i="1" dirty="0" err="1" smtClean="0"/>
              <a:t>Kalman</a:t>
            </a:r>
            <a:r>
              <a:rPr lang="fr-FR" i="1" dirty="0" smtClean="0"/>
              <a:t>, 1960</a:t>
            </a:r>
            <a:endParaRPr lang="fr-FR" i="1" dirty="0"/>
          </a:p>
        </p:txBody>
      </p:sp>
    </p:spTree>
    <p:extLst>
      <p:ext uri="{BB962C8B-B14F-4D97-AF65-F5344CB8AC3E}">
        <p14:creationId xmlns="" xmlns:p14="http://schemas.microsoft.com/office/powerpoint/2010/main" val="38827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04" y="1898777"/>
            <a:ext cx="541629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Comment </a:t>
            </a:r>
            <a:r>
              <a:rPr lang="en-US" i="1" dirty="0" err="1" smtClean="0"/>
              <a:t>détecter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mesure</a:t>
            </a:r>
            <a:r>
              <a:rPr lang="en-US" i="1" dirty="0" smtClean="0"/>
              <a:t> </a:t>
            </a:r>
            <a:r>
              <a:rPr lang="en-US" i="1" dirty="0" err="1" smtClean="0"/>
              <a:t>erronée</a:t>
            </a:r>
            <a:r>
              <a:rPr lang="en-US" i="1" dirty="0" smtClean="0"/>
              <a:t> pour </a:t>
            </a:r>
            <a:r>
              <a:rPr lang="en-US" i="1" dirty="0" err="1" smtClean="0"/>
              <a:t>éviter</a:t>
            </a:r>
            <a:r>
              <a:rPr lang="en-US" i="1" dirty="0" smtClean="0"/>
              <a:t> de </a:t>
            </a:r>
            <a:r>
              <a:rPr lang="en-US" i="1" dirty="0" err="1" smtClean="0"/>
              <a:t>perturber</a:t>
            </a:r>
            <a:r>
              <a:rPr lang="en-US" i="1" dirty="0" smtClean="0"/>
              <a:t> </a:t>
            </a:r>
            <a:r>
              <a:rPr lang="en-US" i="1" dirty="0" err="1" smtClean="0"/>
              <a:t>notre</a:t>
            </a:r>
            <a:r>
              <a:rPr lang="en-US" i="1" dirty="0" smtClean="0"/>
              <a:t> estimation ?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err="1" smtClean="0"/>
              <a:t>Peut</a:t>
            </a:r>
            <a:r>
              <a:rPr lang="en-US" i="1" dirty="0" smtClean="0"/>
              <a:t>-on </a:t>
            </a:r>
            <a:r>
              <a:rPr lang="en-US" i="1" dirty="0" err="1" smtClean="0"/>
              <a:t>trouver</a:t>
            </a:r>
            <a:r>
              <a:rPr lang="en-US" i="1" dirty="0" smtClean="0"/>
              <a:t> un </a:t>
            </a:r>
            <a:r>
              <a:rPr lang="en-US" i="1" dirty="0" err="1" smtClean="0"/>
              <a:t>filtre</a:t>
            </a:r>
            <a:r>
              <a:rPr lang="en-US" i="1" dirty="0" smtClean="0"/>
              <a:t> qui correspond </a:t>
            </a:r>
            <a:r>
              <a:rPr lang="en-US" i="1" dirty="0" err="1" smtClean="0"/>
              <a:t>parfaitement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la </a:t>
            </a:r>
            <a:r>
              <a:rPr lang="en-US" i="1" dirty="0" err="1" smtClean="0"/>
              <a:t>trajectoire</a:t>
            </a:r>
            <a:r>
              <a:rPr lang="en-US" i="1" dirty="0" smtClean="0"/>
              <a:t> </a:t>
            </a:r>
            <a:r>
              <a:rPr lang="en-US" i="1" dirty="0" err="1" smtClean="0"/>
              <a:t>souhaitée</a:t>
            </a:r>
            <a:r>
              <a:rPr lang="en-US" i="1" dirty="0" smtClean="0"/>
              <a:t> 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45" y="183628"/>
            <a:ext cx="4405706" cy="3430297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7" name="Picture 3" descr="C:\Users\qde\Desktop\2019-06-12 10_47_09-08-Designing-Kalman-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5399" y="3613925"/>
            <a:ext cx="7151296" cy="2853030"/>
          </a:xfrm>
          <a:prstGeom prst="rect">
            <a:avLst/>
          </a:prstGeom>
          <a:noFill/>
        </p:spPr>
      </p:pic>
      <p:grpSp>
        <p:nvGrpSpPr>
          <p:cNvPr id="12" name="Group 4"/>
          <p:cNvGrpSpPr/>
          <p:nvPr/>
        </p:nvGrpSpPr>
        <p:grpSpPr>
          <a:xfrm>
            <a:off x="-377371" y="167395"/>
            <a:ext cx="5889172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381000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Problèmes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des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filtres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339615" cy="907872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objectifs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>
          <a:xfrm>
            <a:off x="5312157" y="1794933"/>
            <a:ext cx="10515600" cy="4351338"/>
          </a:xfrm>
        </p:spPr>
        <p:txBody>
          <a:bodyPr/>
          <a:lstStyle/>
          <a:p>
            <a:r>
              <a:rPr lang="fr-FR" i="1" dirty="0" smtClean="0"/>
              <a:t>Modélisation de la trajectoire d’un </a:t>
            </a:r>
            <a:r>
              <a:rPr lang="fr-FR" b="1" i="1" dirty="0" smtClean="0"/>
              <a:t>avion</a:t>
            </a:r>
          </a:p>
          <a:p>
            <a:r>
              <a:rPr lang="fr-FR" i="1" dirty="0" smtClean="0"/>
              <a:t>Modélisation des mesures </a:t>
            </a:r>
            <a:r>
              <a:rPr lang="fr-FR" b="1" i="1" dirty="0" smtClean="0"/>
              <a:t>radar</a:t>
            </a:r>
          </a:p>
          <a:p>
            <a:r>
              <a:rPr lang="fr-FR" i="1" dirty="0" smtClean="0"/>
              <a:t>Modélisation d’un </a:t>
            </a:r>
            <a:r>
              <a:rPr lang="fr-FR" b="1" i="1" dirty="0" smtClean="0"/>
              <a:t>attaquant</a:t>
            </a:r>
          </a:p>
          <a:p>
            <a:r>
              <a:rPr lang="fr-FR" i="1" dirty="0" smtClean="0"/>
              <a:t>Création </a:t>
            </a:r>
            <a:r>
              <a:rPr lang="fr-FR" b="1" i="1" dirty="0" smtClean="0"/>
              <a:t>d’estimateurs</a:t>
            </a:r>
            <a:r>
              <a:rPr lang="fr-FR" i="1" dirty="0" smtClean="0"/>
              <a:t> </a:t>
            </a:r>
            <a:r>
              <a:rPr lang="fr-FR" b="1" i="1" dirty="0" smtClean="0"/>
              <a:t>d’états</a:t>
            </a:r>
          </a:p>
          <a:p>
            <a:r>
              <a:rPr lang="fr-FR" i="1" dirty="0" smtClean="0"/>
              <a:t>Création de </a:t>
            </a:r>
            <a:r>
              <a:rPr lang="fr-FR" b="1" i="1" dirty="0" smtClean="0"/>
              <a:t>détecteurs</a:t>
            </a:r>
            <a:r>
              <a:rPr lang="fr-FR" i="1" dirty="0" smtClean="0"/>
              <a:t> </a:t>
            </a:r>
            <a:r>
              <a:rPr lang="fr-FR" b="1" i="1" dirty="0" smtClean="0"/>
              <a:t>d’anomalies</a:t>
            </a:r>
            <a:endParaRPr lang="fr-FR" b="1" i="1" dirty="0"/>
          </a:p>
        </p:txBody>
      </p:sp>
      <p:pic>
        <p:nvPicPr>
          <p:cNvPr id="4098" name="Picture 2" descr="C:\Users\qde\Desktop\Kalman-FalseDataInjection\Presentations\FlatIcons\go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18046"/>
            <a:ext cx="4264025" cy="4264025"/>
          </a:xfrm>
          <a:prstGeom prst="rect">
            <a:avLst/>
          </a:prstGeom>
          <a:noFill/>
        </p:spPr>
      </p:pic>
      <p:grpSp>
        <p:nvGrpSpPr>
          <p:cNvPr id="16" name="Group 4"/>
          <p:cNvGrpSpPr/>
          <p:nvPr/>
        </p:nvGrpSpPr>
        <p:grpSpPr>
          <a:xfrm>
            <a:off x="5054264" y="5035835"/>
            <a:ext cx="7624010" cy="940082"/>
            <a:chOff x="-181561" y="-245268"/>
            <a:chExt cx="7028370" cy="1675760"/>
          </a:xfrm>
        </p:grpSpPr>
        <p:sp>
          <p:nvSpPr>
            <p:cNvPr id="17" name="Rectangle 16"/>
            <p:cNvSpPr/>
            <p:nvPr/>
          </p:nvSpPr>
          <p:spPr>
            <a:xfrm>
              <a:off x="-181561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2" name="Group 4"/>
          <p:cNvGrpSpPr/>
          <p:nvPr/>
        </p:nvGrpSpPr>
        <p:grpSpPr>
          <a:xfrm>
            <a:off x="8644468" y="1843903"/>
            <a:ext cx="7590142" cy="897747"/>
            <a:chOff x="-150339" y="-169803"/>
            <a:chExt cx="6997148" cy="1600295"/>
          </a:xfrm>
        </p:grpSpPr>
        <p:sp>
          <p:nvSpPr>
            <p:cNvPr id="23" name="Rectangle 22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4"/>
          <p:cNvGrpSpPr/>
          <p:nvPr/>
        </p:nvGrpSpPr>
        <p:grpSpPr>
          <a:xfrm>
            <a:off x="-885215" y="1011401"/>
            <a:ext cx="4339615" cy="907872"/>
            <a:chOff x="-435429" y="-397668"/>
            <a:chExt cx="7075714" cy="1618343"/>
          </a:xfrm>
        </p:grpSpPr>
        <p:sp>
          <p:nvSpPr>
            <p:cNvPr id="26" name="Rectangle 2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-885215" y="3023204"/>
            <a:ext cx="4339615" cy="907872"/>
            <a:chOff x="-435429" y="-397668"/>
            <a:chExt cx="7075714" cy="1618343"/>
          </a:xfrm>
        </p:grpSpPr>
        <p:sp>
          <p:nvSpPr>
            <p:cNvPr id="29" name="Rectangle 2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4"/>
          <p:cNvGrpSpPr/>
          <p:nvPr/>
        </p:nvGrpSpPr>
        <p:grpSpPr>
          <a:xfrm>
            <a:off x="-885215" y="4950340"/>
            <a:ext cx="4339615" cy="907872"/>
            <a:chOff x="-435429" y="-397668"/>
            <a:chExt cx="7075714" cy="1618343"/>
          </a:xfrm>
        </p:grpSpPr>
        <p:sp>
          <p:nvSpPr>
            <p:cNvPr id="32" name="Rectangle 31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4"/>
          <p:cNvGrpSpPr/>
          <p:nvPr/>
        </p:nvGrpSpPr>
        <p:grpSpPr>
          <a:xfrm>
            <a:off x="8610600" y="3698103"/>
            <a:ext cx="7590142" cy="897747"/>
            <a:chOff x="-150339" y="-169803"/>
            <a:chExt cx="6997148" cy="1600295"/>
          </a:xfrm>
        </p:grpSpPr>
        <p:sp>
          <p:nvSpPr>
            <p:cNvPr id="35" name="Rectangle 34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4"/>
          <p:cNvGrpSpPr/>
          <p:nvPr/>
        </p:nvGrpSpPr>
        <p:grpSpPr>
          <a:xfrm>
            <a:off x="8644468" y="5458603"/>
            <a:ext cx="7590142" cy="897747"/>
            <a:chOff x="-150339" y="-169803"/>
            <a:chExt cx="6997148" cy="1600295"/>
          </a:xfrm>
        </p:grpSpPr>
        <p:sp>
          <p:nvSpPr>
            <p:cNvPr id="38" name="Rectangle 37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155575" y="1210733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(avion)</a:t>
            </a:r>
            <a:endParaRPr lang="fr-FR" sz="2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65012" y="3219504"/>
            <a:ext cx="337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Influence de </a:t>
            </a:r>
            <a:r>
              <a:rPr lang="fr-FR" sz="2400" b="1" dirty="0" smtClean="0"/>
              <a:t>l’attaquant</a:t>
            </a:r>
            <a:endParaRPr lang="fr-FR" sz="2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350308" y="5151567"/>
            <a:ext cx="236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Estimateur</a:t>
            </a:r>
            <a:r>
              <a:rPr lang="fr-FR" sz="2400" dirty="0" smtClean="0"/>
              <a:t> d’état</a:t>
            </a:r>
            <a:endParaRPr lang="fr-FR" sz="2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8946574" y="3982612"/>
            <a:ext cx="324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Détecteur </a:t>
            </a:r>
            <a:r>
              <a:rPr lang="fr-FR" sz="2400" dirty="0" smtClean="0"/>
              <a:t>d’anomalies</a:t>
            </a:r>
            <a:endParaRPr lang="fr-FR" sz="2400" dirty="0"/>
          </a:p>
        </p:txBody>
      </p:sp>
      <p:sp>
        <p:nvSpPr>
          <p:cNvPr id="49" name="ZoneTexte 48"/>
          <p:cNvSpPr txBox="1"/>
          <p:nvPr/>
        </p:nvSpPr>
        <p:spPr>
          <a:xfrm>
            <a:off x="8819570" y="5696514"/>
            <a:ext cx="355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Comparaison &amp; </a:t>
            </a:r>
            <a:r>
              <a:rPr lang="fr-FR" sz="2400" b="1" dirty="0" smtClean="0"/>
              <a:t>Analyse</a:t>
            </a:r>
            <a:endParaRPr lang="fr-FR" sz="2400" b="1" dirty="0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4834" y="1096038"/>
            <a:ext cx="780900" cy="780900"/>
          </a:xfrm>
          <a:prstGeom prst="rect">
            <a:avLst/>
          </a:prstGeom>
          <a:noFill/>
        </p:spPr>
      </p:pic>
      <p:pic>
        <p:nvPicPr>
          <p:cNvPr id="5123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1329" y="1876938"/>
            <a:ext cx="822377" cy="822377"/>
          </a:xfrm>
          <a:prstGeom prst="rect">
            <a:avLst/>
          </a:prstGeom>
          <a:noFill/>
        </p:spPr>
      </p:pic>
      <p:pic>
        <p:nvPicPr>
          <p:cNvPr id="5124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04834" y="3023204"/>
            <a:ext cx="930043" cy="930043"/>
          </a:xfrm>
          <a:prstGeom prst="rect">
            <a:avLst/>
          </a:prstGeom>
          <a:noFill/>
        </p:spPr>
      </p:pic>
      <p:pic>
        <p:nvPicPr>
          <p:cNvPr id="5125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8702" y="5083273"/>
            <a:ext cx="780900" cy="780900"/>
          </a:xfrm>
          <a:prstGeom prst="rect">
            <a:avLst/>
          </a:prstGeom>
          <a:noFill/>
        </p:spPr>
      </p:pic>
      <p:pic>
        <p:nvPicPr>
          <p:cNvPr id="5126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71329" y="3773473"/>
            <a:ext cx="737129" cy="737129"/>
          </a:xfrm>
          <a:prstGeom prst="rect">
            <a:avLst/>
          </a:prstGeom>
          <a:noFill/>
        </p:spPr>
      </p:pic>
      <p:pic>
        <p:nvPicPr>
          <p:cNvPr id="5127" name="Picture 7" descr="C:\Users\qde\Desktop\Kalman-FalseDataInjection\Presentations\FlatIcons\analysi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71329" y="5509154"/>
            <a:ext cx="847196" cy="847196"/>
          </a:xfrm>
          <a:prstGeom prst="rect">
            <a:avLst/>
          </a:prstGeom>
          <a:noFill/>
        </p:spPr>
      </p:pic>
      <p:sp>
        <p:nvSpPr>
          <p:cNvPr id="51" name="ZoneTexte 50"/>
          <p:cNvSpPr txBox="1"/>
          <p:nvPr/>
        </p:nvSpPr>
        <p:spPr>
          <a:xfrm>
            <a:off x="8868106" y="2094544"/>
            <a:ext cx="320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Jeu de données </a:t>
            </a:r>
            <a:r>
              <a:rPr lang="fr-FR" sz="2400" b="1" dirty="0" smtClean="0"/>
              <a:t>(radar)</a:t>
            </a:r>
            <a:endParaRPr lang="fr-FR" sz="2400" b="1" dirty="0"/>
          </a:p>
        </p:txBody>
      </p:sp>
      <p:grpSp>
        <p:nvGrpSpPr>
          <p:cNvPr id="56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Scénario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4766733" y="1485901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4766733" y="3541259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766733" y="5509154"/>
            <a:ext cx="2624667" cy="6086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4758266" y="2496940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4766733" y="4553515"/>
            <a:ext cx="2624667" cy="6632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3587900" y="617439"/>
            <a:ext cx="11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 y z)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3570966" y="4561982"/>
            <a:ext cx="9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(x̄ ȳ z̄)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7630817" y="1415273"/>
            <a:ext cx="107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)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469361" y="2586940"/>
            <a:ext cx="13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(r’ </a:t>
            </a:r>
            <a:r>
              <a:rPr lang="el-GR" sz="2400" b="1" dirty="0" smtClean="0">
                <a:solidFill>
                  <a:srgbClr val="FF0000"/>
                </a:solidFill>
              </a:rPr>
              <a:t>θ</a:t>
            </a:r>
            <a:r>
              <a:rPr lang="fr-FR" sz="2400" b="1" dirty="0" smtClean="0">
                <a:solidFill>
                  <a:srgbClr val="FF0000"/>
                </a:solidFill>
              </a:rPr>
              <a:t>’ </a:t>
            </a:r>
            <a:r>
              <a:rPr lang="el-GR" sz="2400" b="1" dirty="0" smtClean="0">
                <a:solidFill>
                  <a:srgbClr val="FF0000"/>
                </a:solidFill>
              </a:rPr>
              <a:t>φ</a:t>
            </a:r>
            <a:r>
              <a:rPr lang="fr-FR" sz="2400" b="1" dirty="0" smtClean="0">
                <a:solidFill>
                  <a:srgbClr val="FF0000"/>
                </a:solidFill>
              </a:rPr>
              <a:t>’)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/>
          <p:nvPr/>
        </p:nvGrpSpPr>
        <p:grpSpPr>
          <a:xfrm>
            <a:off x="7840135" y="312986"/>
            <a:ext cx="7590142" cy="897747"/>
            <a:chOff x="-150339" y="-169803"/>
            <a:chExt cx="6997148" cy="1600295"/>
          </a:xfrm>
        </p:grpSpPr>
        <p:sp>
          <p:nvSpPr>
            <p:cNvPr id="57" name="Rectangle 56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8518525" y="16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7" name="Group 4"/>
          <p:cNvGrpSpPr/>
          <p:nvPr/>
        </p:nvGrpSpPr>
        <p:grpSpPr>
          <a:xfrm>
            <a:off x="-448733" y="5697842"/>
            <a:ext cx="3759536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9342" y="160338"/>
            <a:ext cx="1925470" cy="534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 descr="C:\Users\qde\Desktop\Kalman-FalseDataInjection\Presentations\FlatIcons\diagr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9220201" y="1485901"/>
            <a:ext cx="2471738" cy="2471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47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C:\Users\qde\Desktop\Kalman-FalseDataInjection\Presentations\FlatIcons\steering-whe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1238" y="1761050"/>
            <a:ext cx="647932" cy="647932"/>
          </a:xfrm>
          <a:prstGeom prst="rect">
            <a:avLst/>
          </a:prstGeom>
          <a:noFill/>
        </p:spPr>
      </p:pic>
      <p:pic>
        <p:nvPicPr>
          <p:cNvPr id="7171" name="Picture 3" descr="C:\Users\qde\Desktop\Kalman-FalseDataInjection\Presentations\FlatIcons\bik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94226" y="2718652"/>
            <a:ext cx="857356" cy="857356"/>
          </a:xfrm>
          <a:prstGeom prst="rect">
            <a:avLst/>
          </a:prstGeom>
          <a:noFill/>
        </p:spPr>
      </p:pic>
      <p:sp>
        <p:nvSpPr>
          <p:cNvPr id="54" name="ZoneTexte 53"/>
          <p:cNvSpPr txBox="1"/>
          <p:nvPr/>
        </p:nvSpPr>
        <p:spPr>
          <a:xfrm>
            <a:off x="688973" y="1854187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err="1" smtClean="0"/>
              <a:t>MovingTarget</a:t>
            </a:r>
            <a:endParaRPr lang="fr-FR" sz="24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688973" y="2907759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err="1" smtClean="0"/>
              <a:t>ManeuveredBicycle</a:t>
            </a:r>
            <a:endParaRPr lang="fr-FR" sz="2400" b="1" i="1" dirty="0"/>
          </a:p>
        </p:txBody>
      </p:sp>
      <p:sp>
        <p:nvSpPr>
          <p:cNvPr id="56" name="ZoneTexte 55"/>
          <p:cNvSpPr txBox="1"/>
          <p:nvPr/>
        </p:nvSpPr>
        <p:spPr>
          <a:xfrm>
            <a:off x="688973" y="3940018"/>
            <a:ext cx="301942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err="1" smtClean="0"/>
              <a:t>ManeuveredAircraft</a:t>
            </a:r>
            <a:endParaRPr lang="fr-FR" sz="2400" b="1" i="1" dirty="0"/>
          </a:p>
        </p:txBody>
      </p:sp>
      <p:pic>
        <p:nvPicPr>
          <p:cNvPr id="60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9886" y="3940018"/>
            <a:ext cx="780900" cy="780900"/>
          </a:xfrm>
          <a:prstGeom prst="rect">
            <a:avLst/>
          </a:prstGeom>
          <a:noFill/>
        </p:spPr>
      </p:pic>
      <p:pic>
        <p:nvPicPr>
          <p:cNvPr id="7172" name="Picture 4" descr="C:\Users\qde\Desktop\Kalman-FalseDataInjection\Presentations\FlatIcons\Figure_1.png"/>
          <p:cNvPicPr>
            <a:picLocks noChangeAspect="1" noChangeArrowheads="1"/>
          </p:cNvPicPr>
          <p:nvPr/>
        </p:nvPicPr>
        <p:blipFill>
          <a:blip r:embed="rId5"/>
          <a:srcRect l="6650" t="10621" r="7027" b="4702"/>
          <a:stretch>
            <a:fillRect/>
          </a:stretch>
        </p:blipFill>
        <p:spPr bwMode="auto">
          <a:xfrm>
            <a:off x="6359504" y="3099667"/>
            <a:ext cx="4359289" cy="3207722"/>
          </a:xfrm>
          <a:prstGeom prst="rect">
            <a:avLst/>
          </a:prstGeom>
          <a:noFill/>
        </p:spPr>
      </p:pic>
      <p:sp>
        <p:nvSpPr>
          <p:cNvPr id="67" name="ZoneTexte 66"/>
          <p:cNvSpPr txBox="1"/>
          <p:nvPr/>
        </p:nvSpPr>
        <p:spPr>
          <a:xfrm>
            <a:off x="7369175" y="982715"/>
            <a:ext cx="301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UML command-</a:t>
            </a:r>
            <a:r>
              <a:rPr lang="fr-FR" sz="2400" i="1" dirty="0" err="1" smtClean="0"/>
              <a:t>movingtarget</a:t>
            </a:r>
            <a:endParaRPr lang="fr-FR" sz="2400" b="1" i="1" dirty="0"/>
          </a:p>
        </p:txBody>
      </p:sp>
      <p:grpSp>
        <p:nvGrpSpPr>
          <p:cNvPr id="68" name="Group 4"/>
          <p:cNvGrpSpPr/>
          <p:nvPr/>
        </p:nvGrpSpPr>
        <p:grpSpPr>
          <a:xfrm>
            <a:off x="-504215" y="5031076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2" name="Picture 2" descr="C:\Users\qde\Desktop\Kalman-FalseDataInjection\Presentations\FlatIcons\airpla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909" y="245833"/>
            <a:ext cx="780900" cy="780900"/>
          </a:xfrm>
          <a:prstGeom prst="rect">
            <a:avLst/>
          </a:prstGeom>
          <a:noFill/>
        </p:spPr>
      </p:pic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Trajectoires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595433" y="2851034"/>
            <a:ext cx="301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err="1" smtClean="0"/>
              <a:t>Tracks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examples</a:t>
            </a:r>
            <a:endParaRPr lang="fr-FR" sz="24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203193" y="5757333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Reproduction des travaux de </a:t>
            </a:r>
          </a:p>
          <a:p>
            <a:r>
              <a:rPr lang="fr-FR" i="1" dirty="0" smtClean="0"/>
              <a:t>        [GENOVESE2001]</a:t>
            </a:r>
          </a:p>
          <a:p>
            <a:r>
              <a:rPr lang="fr-FR" i="1" dirty="0" smtClean="0"/>
              <a:t>        [ALCALAY2018]</a:t>
            </a:r>
            <a:endParaRPr lang="fr-FR" i="1" dirty="0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9329" y="160338"/>
            <a:ext cx="822377" cy="822377"/>
          </a:xfrm>
          <a:prstGeom prst="rect">
            <a:avLst/>
          </a:prstGeom>
          <a:noFill/>
        </p:spPr>
      </p:pic>
      <p:sp>
        <p:nvSpPr>
          <p:cNvPr id="20" name="ZoneTexte 19"/>
          <p:cNvSpPr txBox="1"/>
          <p:nvPr/>
        </p:nvSpPr>
        <p:spPr>
          <a:xfrm>
            <a:off x="688973" y="2311400"/>
            <a:ext cx="4502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Changement de repère ?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Bruitage ?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Fréquence ?</a:t>
            </a:r>
            <a:endParaRPr lang="fr-FR" sz="2400" i="1" dirty="0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5" y="160338"/>
            <a:ext cx="4642449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03193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Jeu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données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3" descr="C:\Users\qde\Desktop\Kalman-FalseDataInjection\Presentations\FlatIcons\ra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9329" y="160338"/>
            <a:ext cx="822377" cy="822377"/>
          </a:xfrm>
          <a:prstGeom prst="rect">
            <a:avLst/>
          </a:prstGeom>
          <a:noFill/>
        </p:spPr>
      </p:pic>
      <p:sp>
        <p:nvSpPr>
          <p:cNvPr id="20" name="ZoneTexte 19"/>
          <p:cNvSpPr txBox="1"/>
          <p:nvPr/>
        </p:nvSpPr>
        <p:spPr>
          <a:xfrm>
            <a:off x="688973" y="2311400"/>
            <a:ext cx="4502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Changement de repère ?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Bruitage ?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Fréquence ?</a:t>
            </a:r>
            <a:endParaRPr lang="fr-FR" sz="2400" i="1" dirty="0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688973" y="2311400"/>
            <a:ext cx="4502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Modèles et intégration de la </a:t>
            </a:r>
            <a:r>
              <a:rPr lang="fr-FR" sz="2400" i="1" dirty="0" err="1" smtClean="0"/>
              <a:t>jacobienne</a:t>
            </a:r>
            <a:endParaRPr lang="fr-FR" sz="2400" i="1" dirty="0" smtClean="0"/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Q élevés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688973" y="2311400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IMM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"/>
          <p:cNvGrpSpPr/>
          <p:nvPr/>
        </p:nvGrpSpPr>
        <p:grpSpPr>
          <a:xfrm>
            <a:off x="-560986" y="223921"/>
            <a:ext cx="6004698" cy="1311297"/>
            <a:chOff x="-435429" y="-397668"/>
            <a:chExt cx="7075714" cy="1618343"/>
          </a:xfrm>
        </p:grpSpPr>
        <p:sp>
          <p:nvSpPr>
            <p:cNvPr id="10" name="Rectangle 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10" y="209655"/>
            <a:ext cx="10515600" cy="1325563"/>
          </a:xfrm>
        </p:spPr>
        <p:txBody>
          <a:bodyPr/>
          <a:lstStyle/>
          <a:p>
            <a:r>
              <a:rPr lang="en-US" dirty="0" err="1" smtClean="0"/>
              <a:t>Estimateur</a:t>
            </a:r>
            <a:r>
              <a:rPr lang="en-US" dirty="0" smtClean="0"/>
              <a:t> d’état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90688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endParaRPr lang="en-US" i="1" dirty="0">
              <a:solidFill>
                <a:schemeClr val="bg1"/>
              </a:solidFill>
              <a:sym typeface="Wingdings"/>
            </a:endParaRPr>
          </a:p>
          <a:p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précédent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</a:t>
            </a:r>
            <a:r>
              <a:rPr lang="en-US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    Estimation de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l’état</a:t>
            </a:r>
            <a:r>
              <a:rPr lang="en-US" i="1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sym typeface="Wingdings"/>
              </a:rPr>
              <a:t>suivant</a:t>
            </a: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endParaRPr lang="en-US" i="1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  <a:sym typeface="Wingdings"/>
              </a:rPr>
              <a:t>Entrées/Sorties             </a:t>
            </a:r>
            <a:endParaRPr lang="en-US" i="1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897" y="1690688"/>
            <a:ext cx="541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“ Un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état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est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ensemble de variables </a:t>
            </a:r>
            <a:endParaRPr lang="en-US" sz="2400" i="1" dirty="0" smtClean="0">
              <a:solidFill>
                <a:schemeClr val="bg1"/>
              </a:solidFill>
              <a:sym typeface="Wingdings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qui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permettent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de </a:t>
            </a:r>
            <a:r>
              <a:rPr lang="en-US" sz="2400" i="1" dirty="0" err="1">
                <a:solidFill>
                  <a:schemeClr val="bg1"/>
                </a:solidFill>
                <a:sym typeface="Wingdings"/>
              </a:rPr>
              <a:t>décrire</a:t>
            </a:r>
            <a:r>
              <a:rPr lang="en-US" sz="2400" i="1" dirty="0">
                <a:solidFill>
                  <a:schemeClr val="bg1"/>
                </a:solidFill>
                <a:sym typeface="Wingdings"/>
              </a:rPr>
              <a:t> un </a:t>
            </a:r>
            <a:r>
              <a:rPr lang="en-US" sz="2400" i="1" dirty="0" err="1" smtClean="0">
                <a:solidFill>
                  <a:schemeClr val="bg1"/>
                </a:solidFill>
                <a:sym typeface="Wingdings"/>
              </a:rPr>
              <a:t>système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 ”</a:t>
            </a:r>
            <a:endParaRPr lang="en-US" sz="2400" i="1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3201197" y="3581400"/>
            <a:ext cx="155689" cy="1076326"/>
          </a:xfrm>
          <a:prstGeom prst="rightBrace">
            <a:avLst>
              <a:gd name="adj1" fmla="val 8333"/>
              <a:gd name="adj2" fmla="val 11117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6"/>
          <p:cNvSpPr txBox="1"/>
          <p:nvPr/>
        </p:nvSpPr>
        <p:spPr>
          <a:xfrm>
            <a:off x="651871" y="1887295"/>
            <a:ext cx="5410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sym typeface="Wingdings"/>
              </a:rPr>
              <a:t>Maxwell: </a:t>
            </a:r>
            <a:r>
              <a:rPr lang="en-US" sz="2400" i="1" dirty="0" smtClean="0">
                <a:solidFill>
                  <a:schemeClr val="bg1"/>
                </a:solidFill>
                <a:sym typeface="Wingdings"/>
              </a:rPr>
              <a:t>On Governors</a:t>
            </a:r>
            <a:endParaRPr lang="en-US" sz="2400" dirty="0">
              <a:solidFill>
                <a:schemeClr val="bg1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extBox 6"/>
          <p:cNvSpPr txBox="1"/>
          <p:nvPr/>
        </p:nvSpPr>
        <p:spPr>
          <a:xfrm>
            <a:off x="903420" y="2855538"/>
            <a:ext cx="4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B0F0"/>
                </a:solidFill>
                <a:sym typeface="Wingdings"/>
              </a:rPr>
              <a:t>k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1" y="3317203"/>
            <a:ext cx="2292350" cy="54911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6"/>
          <p:cNvSpPr txBox="1"/>
          <p:nvPr/>
        </p:nvSpPr>
        <p:spPr>
          <a:xfrm>
            <a:off x="5314380" y="3866322"/>
            <a:ext cx="97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sym typeface="Wingdings"/>
              </a:rPr>
              <a:t>k</a:t>
            </a:r>
            <a:r>
              <a:rPr lang="en-US" sz="2400" i="1" dirty="0" smtClean="0">
                <a:solidFill>
                  <a:srgbClr val="FF0000"/>
                </a:solidFill>
                <a:sym typeface="Wingdings"/>
              </a:rPr>
              <a:t>+1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21447" y="3317203"/>
            <a:ext cx="4087546" cy="549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693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460375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688973" y="2929467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err="1" smtClean="0"/>
              <a:t>Sensor</a:t>
            </a:r>
            <a:r>
              <a:rPr lang="fr-FR" sz="2400" i="1" dirty="0" smtClean="0"/>
              <a:t> Fusion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</p:txBody>
      </p: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  <p:pic>
        <p:nvPicPr>
          <p:cNvPr id="8194" name="Picture 2" descr="C:\Users\qde\Desktop\Kalman-FalseDataInjection\Presentations\FlatIcons\f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5000" y="2664737"/>
            <a:ext cx="1095727" cy="1095727"/>
          </a:xfrm>
          <a:prstGeom prst="rect">
            <a:avLst/>
          </a:prstGeom>
          <a:noFill/>
        </p:spPr>
      </p:pic>
      <p:pic>
        <p:nvPicPr>
          <p:cNvPr id="8195" name="Picture 3" descr="C:\Users\qde\Desktop\Kalman-FalseDataInjection\Presentations\FlatIcons\z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75318" y="2182813"/>
            <a:ext cx="885825" cy="2543175"/>
          </a:xfrm>
          <a:prstGeom prst="rect">
            <a:avLst/>
          </a:prstGeom>
          <a:noFill/>
        </p:spPr>
      </p:pic>
      <p:pic>
        <p:nvPicPr>
          <p:cNvPr id="8196" name="Picture 4" descr="C:\Users\qde\Desktop\Kalman-FalseDataInjection\Presentations\FlatIcons\jacob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3596" y="2664737"/>
            <a:ext cx="1438275" cy="1228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890882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Réapitulatif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5" descr="C:\Users\qde\Desktop\Kalman-FalseDataInjection\Presentations\FlatIcons\estim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702" y="195031"/>
            <a:ext cx="780900" cy="780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3408281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Attaques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557954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4" descr="C:\Users\qde\Desktop\Kalman-FalseDataInjection\Presentations\FlatIcons\armored-vehic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5302" y="161163"/>
            <a:ext cx="930043" cy="930043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552410" y="1608667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 Pourquoi attaquer ?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552410" y="3344965"/>
            <a:ext cx="4502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 Comment attaquer ?</a:t>
            </a:r>
          </a:p>
          <a:p>
            <a:pPr>
              <a:buFont typeface="Arial" pitchFamily="34" charset="0"/>
              <a:buChar char="•"/>
            </a:pPr>
            <a:endParaRPr lang="fr-FR" sz="2400" i="1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5336076" y="1114230"/>
            <a:ext cx="4502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 Relocalisation</a:t>
            </a:r>
          </a:p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 </a:t>
            </a:r>
            <a:r>
              <a:rPr lang="fr-FR" sz="2400" i="1" dirty="0" smtClean="0"/>
              <a:t>Prise de contrôle &amp; déviation</a:t>
            </a:r>
          </a:p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 </a:t>
            </a:r>
            <a:r>
              <a:rPr lang="fr-FR" sz="2400" i="1" dirty="0" smtClean="0"/>
              <a:t>Gain économique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336076" y="2926142"/>
            <a:ext cx="4502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 False Data Injection</a:t>
            </a:r>
          </a:p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 DDOS</a:t>
            </a:r>
          </a:p>
          <a:p>
            <a:pPr>
              <a:buFont typeface="Arial" pitchFamily="34" charset="0"/>
              <a:buChar char="•"/>
            </a:pPr>
            <a:r>
              <a:rPr lang="fr-FR" sz="2400" i="1" dirty="0" smtClean="0"/>
              <a:t> </a:t>
            </a:r>
            <a:r>
              <a:rPr lang="fr-FR" sz="2400" i="1" dirty="0" err="1" smtClean="0"/>
              <a:t>Spoofing</a:t>
            </a:r>
            <a:endParaRPr lang="fr-FR" sz="2400" i="1" dirty="0" smtClean="0"/>
          </a:p>
        </p:txBody>
      </p: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sp>
        <p:nvSpPr>
          <p:cNvPr id="22" name="TextBox 14"/>
          <p:cNvSpPr txBox="1"/>
          <p:nvPr/>
        </p:nvSpPr>
        <p:spPr>
          <a:xfrm>
            <a:off x="538271" y="1642400"/>
            <a:ext cx="11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Test du </a:t>
            </a:r>
            <a:r>
              <a:rPr lang="el-GR" b="1" dirty="0" smtClean="0"/>
              <a:t>χ</a:t>
            </a:r>
            <a:r>
              <a:rPr lang="el-GR" b="1" baseline="30000" dirty="0" smtClean="0"/>
              <a:t>2</a:t>
            </a:r>
            <a:endParaRPr lang="en-US" dirty="0"/>
          </a:p>
        </p:txBody>
      </p:sp>
      <p:sp>
        <p:nvSpPr>
          <p:cNvPr id="23" name="TextBox 18"/>
          <p:cNvSpPr txBox="1"/>
          <p:nvPr/>
        </p:nvSpPr>
        <p:spPr>
          <a:xfrm>
            <a:off x="6751630" y="2302108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Distance de </a:t>
            </a:r>
            <a:r>
              <a:rPr lang="en-US" dirty="0" err="1" smtClean="0"/>
              <a:t>Mahalanobis</a:t>
            </a:r>
            <a:endParaRPr lang="en-US" dirty="0" smtClean="0"/>
          </a:p>
        </p:txBody>
      </p:sp>
      <p:pic>
        <p:nvPicPr>
          <p:cNvPr id="2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93" y="2671440"/>
            <a:ext cx="5463522" cy="4097640"/>
          </a:xfrm>
          <a:prstGeom prst="rect">
            <a:avLst/>
          </a:prstGeom>
        </p:spPr>
      </p:pic>
      <p:pic>
        <p:nvPicPr>
          <p:cNvPr id="9218" name="Picture 2" descr="C:\Users\qde\Desktop\Kalman-FalseDataInjection\Presentations\FlatIcons\Figure_chi2.png"/>
          <p:cNvPicPr>
            <a:picLocks noChangeAspect="1" noChangeArrowheads="1"/>
          </p:cNvPicPr>
          <p:nvPr/>
        </p:nvPicPr>
        <p:blipFill>
          <a:blip r:embed="rId4"/>
          <a:srcRect l="7753" t="9962" r="8448" b="4963"/>
          <a:stretch>
            <a:fillRect/>
          </a:stretch>
        </p:blipFill>
        <p:spPr bwMode="auto">
          <a:xfrm>
            <a:off x="7183430" y="-2579586"/>
            <a:ext cx="3597804" cy="2739924"/>
          </a:xfrm>
          <a:prstGeom prst="rect">
            <a:avLst/>
          </a:prstGeom>
          <a:noFill/>
        </p:spPr>
      </p:pic>
      <p:grpSp>
        <p:nvGrpSpPr>
          <p:cNvPr id="28" name="Group 4"/>
          <p:cNvGrpSpPr/>
          <p:nvPr/>
        </p:nvGrpSpPr>
        <p:grpSpPr>
          <a:xfrm>
            <a:off x="6646335" y="1241851"/>
            <a:ext cx="7590142" cy="897747"/>
            <a:chOff x="-150339" y="-169803"/>
            <a:chExt cx="6997148" cy="1600295"/>
          </a:xfrm>
        </p:grpSpPr>
        <p:sp>
          <p:nvSpPr>
            <p:cNvPr id="29" name="Rectangle 28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1016000" y="2447370"/>
            <a:ext cx="4039143" cy="2323893"/>
            <a:chOff x="1016000" y="2671440"/>
            <a:chExt cx="4039143" cy="2323893"/>
          </a:xfrm>
        </p:grpSpPr>
        <p:grpSp>
          <p:nvGrpSpPr>
            <p:cNvPr id="18" name="Group 8"/>
            <p:cNvGrpSpPr/>
            <p:nvPr/>
          </p:nvGrpSpPr>
          <p:grpSpPr>
            <a:xfrm>
              <a:off x="1307039" y="2769727"/>
              <a:ext cx="3484072" cy="2191738"/>
              <a:chOff x="919356" y="3049869"/>
              <a:chExt cx="3484072" cy="2191738"/>
            </a:xfrm>
          </p:grpSpPr>
          <p:pic>
            <p:nvPicPr>
              <p:cNvPr id="19" name="Pictur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9234" y="3049869"/>
                <a:ext cx="2364317" cy="750670"/>
              </a:xfrm>
              <a:prstGeom prst="rect">
                <a:avLst/>
              </a:prstGeom>
            </p:spPr>
          </p:pic>
          <p:pic>
            <p:nvPicPr>
              <p:cNvPr id="20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9234" y="3889459"/>
                <a:ext cx="2364317" cy="573346"/>
              </a:xfrm>
              <a:prstGeom prst="rect">
                <a:avLst/>
              </a:prstGeom>
            </p:spPr>
          </p:pic>
          <p:pic>
            <p:nvPicPr>
              <p:cNvPr id="21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356" y="4631893"/>
                <a:ext cx="3484072" cy="609714"/>
              </a:xfrm>
              <a:prstGeom prst="rect">
                <a:avLst/>
              </a:prstGeom>
            </p:spPr>
          </p:pic>
        </p:grpSp>
        <p:sp>
          <p:nvSpPr>
            <p:cNvPr id="31" name="Rectangle 30"/>
            <p:cNvSpPr/>
            <p:nvPr/>
          </p:nvSpPr>
          <p:spPr>
            <a:xfrm>
              <a:off x="1016000" y="2671440"/>
              <a:ext cx="4039143" cy="2323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ata:image/png;base64,iVBORw0KGgoAAAANSUhEUgAAA7IAAAGACAYAAACQrV57AAAABHNCSVQICAgIfAhkiAAAAAlwSFlzAAAPYQAAD2EBqD+naQAAADl0RVh0U29mdHdhcmUAbWF0cGxvdGxpYiB2ZXJzaW9uIDIuMi4yLCBodHRwOi8vbWF0cGxvdGxpYi5vcmcvhp/UCwAAIABJREFUeJzs3Xd4FNX+x/H37qYnhEAgkBAg9F4FVAQFFUGUJiCogEixgYpyf4JyFbx4r1cvihUEVFTAAlwBARWlN5UeqaEnhACpJKRny++PXMYs2ZUAgQTyeT0PD5s5M2fP7H737Hx3Zs4xORwOByIiIiIiIiLXCXNJN0BERERERETkUiiRFRERERERkeuKElkRERERERG5riiRFRERERERkeuKElkRERERERG5riiRFRERERERkeuKR0k34Gqx2+3Y7XanZSaTCZPJVEItEhERERFxz+FwcOHMmGazGbNZ555ELnRDJ7IZGRkl3QwRERERkcvm7++vRFbEBX0qRERERERE5LqiRFZERERERESuK0pkRURERERE5Lpyw94j62pQJ91jICIiIiKllasxXjRQqYhrZSqR1ahvIiIiInI9USIr4pqyOhEREREREbmu3LBnZK/EwYMHsVqteHh4UL9+/ZJujpQiig1xR7Eh7ig2xB3FhojI5VMi60JWVhZ5eXl4enqWdFOklFFsiDuKDXFHsSHuKDZERC6fLi12wWQyGf9EClJsiDuKDXFHsSHuKDZERC6fyeFwOEq6EVeD3W7n3LlzTsvKlSunwZ5EREREpFTS8atI0elTISIiIiIiItcVJbIiIiIiIiJyXdFgTyIiIiJSYs6ePcuKFStISkoiJCSEbt26ERAQUNLNEpFSTomsCwkJCdhsNiwWC5UrVy7p5kgpotgQdxQb4o5iQ9wp67GRk5PDSy+9xIwZM8jMzDSWBwYG8txzzzFx4kQsFksJtlBESjMlsi7ExcUZw+GXxS8WcU+xIe4oNsQdxYa4U5Zjw2q10qdPH3788cdCZWlpaUyePJnDhw8zb948jeosIi7pHlkRERERuaY+++wzI4n18vLiqaee4tNPP+Wxxx4zzsJ+/fXXfPfddyXZTBEpxTT9jgtnz57FbrdjNpsJCgq6Wk2U65BiQ9xRbIg7ig1xpyzHRsuWLYmMjARgxYoV3HPPPUbZ119/zcMPPwxA586dWb16dYm0sSRo+h2RolMiKyIiIiLXTFpaGuXLlwfyE9qdO3c6ldvtdmrVqkVMTAyenp7k5OSUmcuLdfwqUnT6VIiIiIjINWO1Wo3H5xPagsxmM4GBgca6N+g5FxG5QkpkRUREROSaCQoKomrVqgBs3LiRY8eOOZXv2rWLPXv2ANCoUSOdjRQRl9QzuGC1WsnLy3P6xVAEFBvinmJD3FFsiDtlNTbMZjMjRowAwGazcc8997Bw4UKio6OZO3cuPXr0MNYdOXJkSTVTREo53SPrQmRkpDEcfosWLa5WE+U6pNgQdxQb4o5iQ9wpy7GRlJREmzZtOH78uNt1mjRpwu+//46/v/+1a1gJ0z2yIkWnT4WIiIiIXFPBwcGsWbPGbQLfvn17Vq5cWaaSWBG5NB4l3YDSKDAwEKvVioeHXh5xptgQdxQb4o5iQ9wp67ERERHBjh07WLlyJQsXLiQ5OZmQkBAGDhxIx44dy8xIxSJyeXRpsYiIiIhIMcvJyWH58uV0794dHx+fIm2j41eRotOnQkRERESkmPXo0YO+ffuydOnSkm6KyA1JiayIiIiIyBWIi4srtKxXr14AzJkz51o3R6RMUCIrIiIiInIZ5s2bx80330yNGjU4c+aMU9mAAQMYMmQIY8aMKaHWidzYyuboAhdx9OhRY/CF2rVrl3RzpBRRbIg7ig1xR7Eh7ig2rn979+5ly5YtAHz99ddOSauHhwf33XcfBw8eJDU1la5du+Ln51dSTRW54SiRdeHcuXPGvG4iBSk2xB3Fhrij2BB3FBt/Op6YwexNxwgN8qVh1XI0Cg0kpJx3qRi52OFwsHnzZubNm8c777zjNHDT4MGDeeONN2jZsiVVq1YF8gd5Gj9+PDNnziQzM9NYNygoiOeff54JEyZgsViu+X6I3GhKPJFdvXo1c+fOZfPmzZw4cYKgoCDatGnDq6++yk033eS07o4dO3jxxRf57bff8PDw4M4772TKlCn6FVNERETkOmW3Oxjz7S52nTjrtDzIz5OGVcvRsGpg/v+hgdSvEoCf17U9fB07dixTp04FoHPnzvTv398oa9SoEVFRUdSvXx+AvLw8evXqxYoVKwrVc/bsWSZOnMjRo0eZPXt2qUjSRa5nJT79Tv/+/UlKSqJ///40btyYhIQE3n77bbZt28aKFSu48847AThw4ADt2rWjZcuWjB8/nuzsbF599VVSUlLYtWsXlStXdqr3SoYvt9lsxmP9YiYFKTbEHcWGuKPYEHcUG/mW7DrJc9/sws/LQueGIUSdPsfRhHTsLo5QTSaoWdGPBv9LcBuFlqNptfKEVyieS3Zzc3Px9PR0SjJXrVrF3XffDUC/fv1YsGCB2+2nTZvGqFGjAPD29mbYsGG0bt2aDRs2MHfuXOx2OwDff/89PXr0KLS9pt8RKboST2Tj4+MJCQlxWpaenk7dunVp2rQpK1euBODBBx9kzZo1HDlyhMDAQACio6OpV68ezz//PG+++aZTHeoIREREREq37Dwbd05ZS1xqNn+7pz6j76xnLD8cn86B0+c4cCqNqDPn2H/qHInpOS7rCSvvQ9taFWkbUZF2tSpSt3IAZnPRz3hGRUXx8ccfM3fuXJYvX067du2MMrvdziOPPEL37t3p27fvX97n2rRpU/bu3QvAypUrueuuu4yyL774gqFDhwLQtWtXfvrpp0Lb6/hVpOhKPJF158477+TkyZNERUVhtVoJDAxkyJAhfPzxx07rde3alWPHjnHw4EGn5eoIREREREq3D1cfYsrPB6kW5MuqsXfg4/nXZ6YT03OIOn2O/afS8pPc02nsP3UO2wWnbyv4edImoiLt/pfYNgkLxMPi/hhw9uzZDBs2DIAnnnii0PFmUaSkpFCxYkUA2rRpw9atW53K7XY74eHhnDp1Cl9fX6f7Zwuuo+NXkaIp8XtkXUlNTWXHjh3GZcVHjhwhKyuL5s2bF1q3efPm/PLLL2RnZzvdfC8iIiJS1lmtVn766Sd27tyJyWSibdu2dOnSpVQkRvFp2UxbewSAF7s1uGgSC1ApwJtKdb2pW85G0uYFnNy1izZmD8JbdCS44c3sPp3FzhMppGTm8cu+M/yyL39KHD8vC61qBFHFdI7IH+dSnmzq1KrBwIEDuemmm+jfvz/PPPMMVquVyz3Hk5eXZzwOCgoqVG42mylfvjynTp1yWldELk+pTGRHjRpFRkYGEyZMACApKQnA+JWroIoVK+JwOEhJSSE0NPQv6927dy81a9Y0Lk2G/JHlDhw4AECFChWoUaMGKSkp2O12zGYziYmJxi9mLVq0cKovMTGRkydPAlCjRg0qVKhglNlsNvbs2QPk/5J24YBUx44dIy0tDYAmTZrg4fHnW3H27Fmio6MBCAsLK3T/7x9//IHD4cDX19cYXOC8EydOkJycDECDBg2ckvv09HSOHMn/wggJCSn0eu3bt88YPbFx48ZOZadOnSI+Ph6AOnXqEBAQYJRlZ2cTFRUF5L8f1atXd9r24MGDZGVlYTKZCv0YkZCQYEwiXrNmTaeO32q1GpfnBAYGUqtWLadtjx49avxq2bRpU6f7i1JSUoiJiQGgWrVqVKpUyWnbyMhIAPz8/KhXr55TWUxMDCkpKQA0bNgQb29voywuLs6YJy40NNQYofC8vXv3YrVa8fb2pmHDhk5lcXFxJCQkAFC3bl38/f2NsszMTA4dOgRAcHAw4eHhTttGRUWRnZ2NxWKhadOmTmXx8fGcOnUKgIiICMqXL2+U5ebmsn//fgDKly9PRESE07ZHjhwhPT0dgGbNmjkd2CQlJREbGwtAeHg4wcHBRpndbmf37t0ABAQEUKdOHad6jx8/TmpqKpA/EIaXl5dRlpqayvHjx4H81/DCWwv27NmDzWbDx8eHBg0aOJXFxsYa/UG9evWcLu/KyMjg8OHDAFSuXJmwsDCnbQ8cOEBOTg4eHh40adLEqez06dPG+1qrVq2L9hEFHTp0iMzMTOx2OzVq1MBsNht9gfqIfGWpj0hLS+PYsWMAVKlShapVqzp9p8TFxamPoGz2EVD4OCI6Otr4PEZERBR7H7F+/Xreeust4306Lzw8nL///e907ty5RPuIKT9HkZlro0W1QGqSQGRk4kX7iGbNmjFlyhQmTJjgnAx+NRdfX1/ef/99vpg4jD1xqfx2JJE1u2PYl5BDRq6NVWvXk/Tj+1iTT1L+todYfSqWKW+349Zbbmbx4sUsWbKE1q1bU6FChcvqI4KDg6lUqRKJiYmsXbuWFStW0KlTJ6OP2L59uxErtWvX5vTp04WOI6KiogrFpoi4VuoS2VdeeYV58+bxwQcfFBq1+K9GdyvKyG+ufmVzOBxGR2i1WoH8g5TzHbGXl5fbX83sdrtRdv7m/YIurPfCtpwvv7BNBestOBBEwXodDofL4fptNtsV1etuXwvWe+G+FnwNXdV7fl9dvUdFrfdir+GFrtZ7c+bMGWMf3b2GVqvV5S/df/XeXOw1PP/euCr7q3rPb3uxel0p6mvoavuCbbrQxfY1NzcXu93ucuCT4ngNXb1GRa33YvFy7NgxPD09jYNR9REYz1NW+ghX+1rwO8XhcKiPoOz2ERdKSkoyXrvi7iNWrlzJiy++6LLe2NhYRo0axYwZMwolsteqj9hzMpUF2/MT7HFd62FNi3Vbb8E+4t133+XFF190+RxZWVmMHDkSHx8fBg0aRLPQANqVS+VsaiojXniFc1YfrMn5Py5m7F1L2OMz8al9E1uXvU337t3ZuHGjkbhfTh9hsVgYNmwYb731FlarlSeeeII333yT9u3bs27dOsaPH2+s27NnT7evoYgUTalKZF977TVef/11/vnPfzJ69Ghj+flfec//ylpQcnIyJpPJ5SUcF/Lw8Ch0oGQymYyDvYK/Zhbcxt38bmaz2ShzdVBS1HovbFPBel19UZ8/GHJVr8ViuaJ6C/7vrt4L97Xga+iq3vP76uogtaj1lpb35sK2u6q3YLsvXN9dvRd7DT09PbHZbC7L/qre89v+Vb1X+hpebF8vdLF99fLywmazXZXX0G63X/Lnpqhx6OrgQ30ExvOUlT6iKHGoPqJs9hGuFKyrOOPQarXyxhtvGAlY586defzxx7HZbEyfPp1NmzZhs9mYOHEiQ4cOdXo9rkUfYTKZeH35XhwO6NEijNY1goiKOuO23vP7eu7cOf7+978by0ePHk3fvn05ffo0X331FUuXLgXg+eefJy0tjdq1axMaGsqC+fOJ/uNXAHx8fKhVqxY393iEDY48TNUaETr0fQ6smsVnn83m6aefKrSvl/LejB07lrlz5xIXF0d0dDQDBw4stG29evXo27fvX76GInJxpWawp9dee41JkyYxadIkJk6c6FR2frCnRx99lOnTpzuVdevWjaNHjxbrYE+JiYnGZWAXXkoiZZtiQ9xRbIg7ig1x52rFxvz58xkwYACQPyjmDz/8YBz/2Gw2OnXqxMaNGwH44YcfuPfee4vtuYtixd7TPDFnO94eZlaNvaPIU+dMnz6dp59+GoDhw4fzySefGGUOh4PevXvz/fffG8s6derEqlWrjAGWLBYLkZGRxqXjsSmZjPxkA/uT8s+qep7Zx28fPEtwgDdX4siRI/Tu3du4NLyg2267jf/+979UqVLF5bYa7Emk6ErFp2Ly5MlMmjSJv//974WSWMj/tatHjx589913Th/umJgY1qxZwwMPPFCs7alUqRIhISE64JBCFBvijmJD3FFsiDtXKza2bNliPB49erRTEmSxWIxk8MJ1r4Vcq503fsi/L3tEx1qXNP/rvn37jMeDBw92KjOZTIWWrV27lh07dhj3iHfs2NHp/ufwCn4sG3sPHnuX4bDlkVelMV3fXc+aqPhL3q+C6tSpQ2RkJEuXLafHky9zX9+HePLJJ1m/fj0bNmxwm8SKyKUp8UuL3377bV599VW6devGfffdx2+//eZUfssttwD5Z2zbtm3L/fffz/jx48nOzubVV1+lUqVKjB07tiSaLiIiIlLqFLzYztWlqgWXubr/82r68tfjHE/KpHI5b57qVPeSti14Ge/vv//Ot99+i5+fH1OmTAEwBhCD/OlvZsyY4TRIVkZGRqE6zSbI++MHTm1ZQeWe/0ciNXhs9lYG31KTl7s3wtfr4iMpX2j/qTT+uz2Wxbs8SSzfnvEDh/HkHXUuvqGIXJISPyN7/n6Gn376iVtvvbXQv/MaNmzI2rVr8fT0pF+/fgwdOpS6deuyfv36QiN2ioiIiJRVLVu2NB7PmjXLKbF1OBzMmjXL+LtVq1bXrF3JGbm8typ/9O2/3VOfAO9LO5/SoUMH4/GECROYPn0606ZN4+zZs2RnZ/PBBx8Y5e+88w6tW7emfPnyxgjhW7duNS6pPu+7777LH5At/hh1j3zHY7dFADDnt2ju+2ADu2NTKYrkjFxmbzrGfe9v4N73NvDJxmMkpudSKcALD/PFByQVkUtXau6RLW66x0BERETKoqysLKpVq2ZME9WvXz+eeOIJbDYbH330kXESITQ0lOjo6Gs2wNCrS/bw5a/RNA4NZOkzHbAUIcFLSEggKiqKDh06kJeXR+3atZ2mE/L09GTo0KFs2LDBmNqmWbNmREZGGoNVffDBBzz77LNA/nQ5Tz/9NG3atGH9+vXMmjXLGKxv/vz59O/fnw2HEvjbgkjOpOXgYTYx5u56PNWpbqH25tnsrI1KYOH2E6w+EE+eLf+Q2tNi4u5GVeh3Uzi316+Mp6Xox546fhUpOiWyLkRGRhpTJVw455uUbYoNcUexIe4oNsSdqxkbc+bMYciQIW7LTSYTCxcuLPZxRtw5dOYc3d7bgM3u4KsRN9O+7l/fF+xwOOjfvz9LliyhUqVKxMbGYrFYWLVqFd27dyc3N9fldv7+/qxdu5Y2bdoYy3Jzc+natStr1651+3wPPPAACxYsMI4TUzJymbB4Nz/sPg1Am5oVmDqgJdUr+rEvLo2F22NZsuskSRl/tqNZtfL0uymcni3CqODv5fJ5LkaJrEjR6VMhIiIicoMZPHgwX375pcvpCStVqsT8+fOvWRIL8M8f9mOzO7i7UZWLJrGQn2jbbDasViunT59m9erVANx1112sXLmS5s2bF9rmlltuYcOGDU5JLORP2bR8+XJGjhxZ6Oyzr68vY8eO5ZtvvnFKFiv4e/HRw615u38LfD1MbItO4fZ//UTd0Z/R/f0NfLbpGEkZuVQK8Obx22uzYsztLH2mA4+2j7jsJFZELk2JD/ZUGvn5+WG1Wl3O2yZlm2JD3FFsiDuKDXHnasfG4MGD6du3LwsWLGDFzmNkm324o2lNHn+oN76+vlflOV1ZdzCBtVEJeJhNvNy9oVPZqVOn+Oyzz9izZw9ff/21U9mgQYPYtm0bjzzyCHXr/jkwVMeOHdm1axdbtmxh586dmM1m2rVr53Rv8IX8/PyYOXMmr7/+OsuWLSM5OZmQkBB69uzpMtmH/KmKfp45mcPfLiH4/hfwCW+CNaAKDmsemYd/577Gwcwa/zyeHpc+IJSIXDldWiwiIiJyA9tyLJkBM3/l/BFfkJ8nraoH0apGBVrVCKJF9SACfa7OfbJWm51739vAofh0ht1Wi1d7NHYqb926NTt37gRg9+7dNG3a9M9trVZMJhMWS8kkii+88AJTp07N/8NkJqB5FzCZyTywEXt2/jHmlClTinX2DB2/ihSdPhUiIiIiN6iMHCt/WxCJwwHVgnzx8jBzNjOPNVEJvPPLQQZ/uoUWr/1Ml3fW8eLCSL7eEsOB02nY7MVznuPrrSc4FJ9OkJ8nj7UtPH/qsGHDgPxLidetW+dU5uHhUWJJbFxcnDEKsoeHB1PfeZtTGxcSvWour4x7wVhv8uTJLqf1EZGrT9c5iYiIiNyg/vXDfmKSM6kW5MtPYzri7WFh/6k0dsaksPPEWXbGnCUmOZND8ekcik9n/rb8EYH9vSy0qB5E6xoVuKdJFZpVK2+MAlxUadl5TP3lIFnHd1Exbh2N3tpMdHQ0wcHBxjqDBg3izJkzDB8+nIiIiOLc9Ssyb948rFYrAGPHjmXMmDFG2aRJkzhy5Ahz584lNTWVxYsX88gjj5RUU0XKLCWyIiIiIjegdQcTmPd7DAD/6deccv+7fLhF9fzLiYf+b72k9Bx2/S+p3XkihV0xZ8nItbH5SBKbjyTx4ZrDRAT70bNlNXq2CKNuSECRnv+j1YdJzsjF+1QkOzf8AsCXX37J888/b6wTFBTE5MmTi22fi8vRo0eNx3369ClU/sADDzB37txC64rItaNE1oWYmBhj8IUaNWqUdHOkFFFsiDuKDXFHsSHuXM3YSM3MY9zCPwAY2j7iL0cKDg7w5q5GVbirUf6lvza7g8Px6eyMSWHj4URW7Y/neFIm7686xPurDtEkLJCeLcLo0SKMsKA/B42y2+2sWrWKzp07E5eay+xNxwH4x7hneWz9AsLCwvDx8SnW/bxa/Pz8jMcxMTHcfPPNTuXR0dHG42s5cJaI/EmJrAspKSnGvG466JCCFBvijmJD3FFsiDtXMzYmLd3L6bRsalXyZ1y3hhffoACL2USDquVoULUcA9vVICPHysr9Z/h+VxzrDiawNy6NvXFpvPHjAdpFVKRHyzA4voVJE8Zz9OhRFi1axIr06uTa7HSsV4lH721H7XXraN++/XUzeneXLl145513APjXv/7FvffeS0BA/pnohIQE3n33XWPde+65p0TaKFLWXR+9iYiIiIgUyU97TrFo50nMJnj7wRb4el36gEmpqamsWLGCpKQkQkJC6Nq1K71aViMlI5cf9pzi+11xbDmebPzLObaf0/+7xPafU94jocPfMJvg7/c1xmQycfvttxf3bl5V99xzDw0aNCAqKopdu3ZRr149HnroIXJzc/nqq69ISUkB4I477nA5p62IXH2afseFnJwcHA4HJpMJb2/vq9VEuQ4pNsQdxYa4o9gQd65GbCSm59B16nqSMnJ5ulMdXrzEs7G5ubm89NJLzJgxw2k03sDAQJ555hnGjh3Lt99+yx133EFQWATLIk+xJPIku2PPEjfzCTyCqlKu9X341buFgW3D+XffFsWyXyVh586ddO7cmdTUVJflYWFhbNy4kVq1ahXbc2r6HZGiUyIrIiIicgNwOBw8MWc7P+87Q8Oq5Vgy+ja8PYp+NtZqtdKnTx+WLVvmdh0PDw+sVitPPfUU06ZNM5ZvjYrhpY/mE5UbhCUoFFvWObK/m8CIQQ8ybtw4goKCrmjfSsqBAwcYP348S5cuxW63A+Dp6Un//v3597//TfXq1Yv1+XT8KlJ0SmRFREREbgDf7YjlhfmReFpMLBnVgcZhgZe0/aeffsqIESOA/GRt2LBhtGvXjk2bNvHFF19gs9mMdQMCAjh9+jT+/v7ExMRwxx13cPz48fxtK9XEnpOB7VwiAI0aNWLt2rWEhIQUz46WgLi4OPbs2YPZbKZly5ZUquR+8KwroeNXkaJTIisiIiJynYs7m0XXd9dzLtvK/3VtwKjOdS+5jtatW7Nz504ABg8eTJcuXRg8eDAA3377LQMHDgQgNDSU5cuX06pVKxwOBx06dGDz5s0AeHt7c++992K1WlmxYgV5eXkA3HfffX95plfy6fhVpOiUyLqQlpZm3LMSGHhpv2bKjU2xIe4oNsQdxYa4U1yx4XA4GPLZFjYcSqRl9SAWPnkrHpZLS3wyMjKMUXlNJhMOh4O6desSFRWF2WzG4XBQq1YtoqOj8fDwIDc3F5PJxJYtW4ypaWrWrMn69euNEZgPHTpEhw4diI+PB/Iv023QoMFl72dZoERWpOj0qXDh2LFjHDp0iGPHjpV0U6SUUWyIO4oNcUexIe4UV2zM/T2GDYcS8fE08/aDLS45iQWMM6cA5cuXB+Do0aNs374dyE9uz9/narVajftFlyxZYmw3YcIEp2mE6tWrx9ixY42/ly5desntEhFxR4msiIiIyHUqOimDfy3fD8C4bg2pUzmgSNtlZGQwffp0nnvuOSA/eQ0LCwPyzxQPHz6cw4cP07ZtWwD++OMPIiMjAWjYsCEWS/4gUgVH9G3atGmh5ym4LC0t7VJ3T0TELc0j60KVKlWw2WxGJy1ynmJD3FFsiDuKDXHnSmPDZncwdn4kWXk2bq0dzKO3RhRpO4fDwW233WYkpqNHj6ZevXoMHz6cyZMnY7fbWbduHV27dsVisbBx40bGjx9vbH9+QCiA8PBw4/HKlSu59dZbnZ5r5cqVxuPzibKISHHQPbIiIiIi11h0dDQ7d+7EZDLRqlUrp0tyi2rGuiO88eMBArw9+GlMR8Ir+BV527feeotx48YBMHXqVMaMGUNycjJt2rT5y0udGzVqxJYtW4z7aaOjo6lVqxYOhwM/Pz++/PJL+vTpg91u5+uvv2b48OHk5eXh7e1NbGzsVRvt90ah41eRotOnQkREROQa2bdvH/feey8RERH06dOH3r17ExERwf3338/BgweLXM/BM+d4++f89V+9v7HLJDYnJ4c5c+Zw1113FUqORo4cyfDhw9mxYwdjxowBoGLFiqxevZqWLVu6fM5bbrmFVatWGUks5A/wNHToUAAyMzPp168fVapUISQkhCFDhhj33j799NNKYkWkWOmMrIiIiMg1sGvXLjp16uR0X2lBFStWZP369TRp0qRQWV5eHosXL2bhwoXEJyYR33wIGd7BdG5Qmc+GtsVkMhXa5rnnnuP9998H4KOPPuLpp58uUjvtdjurVq1iwYIFJCUlERISwsCBA7n99ttdPk92djb9+vVj+fLlLusbOHAgX375JZ6enkV6/rJMx68iRadEVkREROQqczgcNG3alH379gFQvXp1Bg0ahN1uZ86cOcTFxQHQqlUrtm/f7pQwRkVF0aNHDw4dOgRA+dseJqjDw9ipd+bBAAAgAElEQVSy0ghY/y7LFn5F7dq1AZy2i4yMNM6uDhgwgG+++eaq7Z/dbuf7779nxowZxiXT7dq148knn6Rbt24uE2ApTMevIkWnRNaFvXv3kpeXh6enp8tfRaXsUmyIO4oNcUexIQCrVq3i7rvvBqBFixZs2rSJ48ePk5eXR05ODo899hj79+ePPrxx40Zuu+02AOLj42ndujUnT57Eo2I4vnXaUqHTUExmCwlL3iTzwAaCg4MJCQnhvffeo0uXLk7P+9prr3H33XfTvn17JZPXASWyIkWnT4ULVqvV+CdSkGJD3FFsiDuKDQFYvXq18fj//u//8Pf3N+LCx8fHab7V8+umZuXxwtQ5ZDXtQ7UnP6PayI+peOdwTGYLN1WG6o54AJKSkti/fz8ffvhhoeedOHEit912m5JYEbnhaPodF7y9vTGbzbqXQwpRbIg7ig1xR7EhAFlZWcbj0NBQwDk2wsLCwGTGK7QeWzIr8cC0Tew6cRa7oyHlWjYEwNPs4KZqAdzdvAaDbqnJiZ71qV+/vlFvcnIyubm5eHl5XdudExEpAbq0WEREROQqmz59ujHY0lNPPcW0adMAOJWaxfqDCUyZ9wOnHUFYfMs5bZeXdILMQ78RkLAHj8xk+vZ9gClTphjlbdq0Yfv27QDk5ubqB5PrnI5fRYpOiayIiIjIVZaSkkK1atXIysrCZDIx9pXJHK7UgZ0n053Ws2en07VlBHc2DuXmGoHUCa0A5A/i5HA4qFChArGxsfj5+WG324mIiODEiRNYLBZyc3N1nHOd0/GrSNHpUyEiIiJylVWoUIGXX34ZAM/Q+nyTVJOdJ9Nx2G3knDzA2Y1fcWrO33gi5Cgv3laRh9rVoHbVIG699VYgf9RjgLZt25KQkADAF198wYkTJwDo3Lmzkh0RKVN0RlZERETkGnA4HDz00rv8aq2FycOT3PhjJHz3OtbUMwC0b9+eqKgoQkND+eOPPzCZTHz99dc8/PDDRh0PPvgg7dq1Y9OmTSxatMhYvnjxYnr16nXN90mKl45fRYpOiawLcXFx2Gw2LBZL/uALIv+j2BB3FBvijmJDAGx2B2/9dIAZ648CEOZIxLF5NmZ7Hi1btuSFF15gyJAhbN68GYB169Zx++23Y7fbGTJkCPPmzXNb94gRI5g5c6ZGJr4BKJEVKTqNWuxCQkKCMeefDjqkIMWGuKPYEHcUGzeuQ4cO8f777zN//nwSExOpXLkyAwYM4JlnnqFu3brGeuey83j2652sicq/JPjxW8O4yceTqg+/Z8RGnTp1GDVqFFu3bqV///4EBwcDYDab+eKLL2jUqBHvvfeecVkxQJUqVRg7dixjx45VEisiZY7OyLoQGRlpfLG0aNHiajVRrkOKDXFHsSHuKDZuTIsXL2bgwIHk5OQUKvPx8WHBggXcf//9HE/MYMSX2zgcn463h5n2mb/y/RcfkZaWxrJlywgODjZiIycnh7Nnz1KlShWXz5mTk8P69etJSkqicuXKdOzYUVPt3GB0Rlak6JTIupCRkYHD4cBkMuHv73+1mijXIcWGuKPYEHcUGzeevXv30rp1a3Jzc4H8xLVhw4bs37/fSGx9fHz4bPkm/r0hkdSsPKoG+jBzyE0snPkOkydPBuC5557j9ddfV2yIQYmsSNHpU+GCv78/AQEB+lKRQhQb4o5iQ9xRbNx43n77bSOJHTBgAKdOnWLnzp3ExcXRt29fACwN7+T5WT9xNj2TFtWD+H70bTQPD2LUqFEEBAQwePBgHnvsMcWGiMhl0hlZERERkSKy2WwEBgaSmZlJYGAgJ0+eJCAgwChPSjlL3e4jyTy2k9wzR7jnqX+w5L2X8fG0GOucO3eOcuXKlUTzpZTT8atI0elTISIiIlJEGRkZZGZmAnDTTTc5JbHJGbk8PX8/3nXakXvmCAAn13+Lt4fz4ZaSWBGRK6dRi13IzMw07mfy8/Mr6eZIKaLYEHcUG+KOYuPG4ufnh5eXF7m5uezevZu4uDhMJhOpJn9GfLGN2JQsvCpHYPL2h9xMJkyYYLz/F1JsiIhcPiWyLhw6dEgjTIpLig1xR7Eh7ig28sXFxbFo0SISEhKoVKkSvXv3Jjw8vKSbZXA4HGzatIkdO3YA+Wdb27dvXygB9fDwoFevXixYsIDExEQiIiK4pUsPkm4aSUauDT97Bofn/h+OnAwefvhhHnroIbfPqdgQEbl8SmRFRETkqsnMzGT06NF8+eWX2Gw2Y/mYMWMYNGgQH330UYkPdrR+/XpGjRrFnj17nJY3a9aMadOm0aFDB6flL7zwAgsWLACTmby8PDb8uJiwal2x5KQRNf8f2LPPYTabeeGFF67lboiIlClKZF0IDg7GZrNhsVguvrKUKYoNcUexIe6U5djIy8ujR48erF69ulCZzWbjiy++4Pjx4/z8888lNh/qmjVr6NatmzEKcUG7d+/m7rvvZsWKFXTo0MF4D5u2akP/f37Fzz8uJ/XXbwloehepWxaTsftnsNswm83MnDmTm2666S+fuyzHhojIldKoxSIiInJVzJo1i8cffxzIn4ZozJgx3HLLLfz++++8++67pKenAzBt2jSeeuqpa94+m81G3bp1OX78OJB/OfGIESNwOBzMmjWLnTt3AlC+fHmqVavGjh07WHUwmX8s3cfptGzsOZn4J+3nyPcfkZcaj8VioWfPnvztb3+jffv213x/5Pqn41eRolMiKyIiIldF69atjWRw1apV3HnnnUbZ+vXrueOOOwBo3rw5kZGR17x9S5cupWfPngB06NCBNWvW4OGRf7FaXl4ed9xxB7/++qux/i1DxnMqNP8y4xoV/XitVxM6NwghMzOT1NRUgoKC8PX1veb7ITcOHb+KFJ0+FSIiIlLs8vLyjCS2SZMmTkkswO23307z5s0B+OOPP8jOzr7mbSyYpD733HNGEgvg6enJs88+C+b/XfZr8eDAsZN4Wcw8e1c9fn7+djo3CAHyRzIODQ1VEisicg3pHlkREREpdgUv+PL09HS5TsHlJXGBmNVqNR5nZWXx/PPP8+ijj9KyZUsATuQFEDZ8OtnRu/Ct245OrRryj15NqF05wF2VIiJyjSiRdSEqKsoYDr9BgwYl3RwpRRQb4o5iQ9wpq7Hh5eVF48aN2bdvH7t27WLr1q20bdvWKN+xYwfbt28HoH79+iVyNrNp06bG46FDh2K324mNjeWDT+Ywedk+lu814VkxDJOnN4Oa+PLG8HYu54O9XGU1NkREioMuLXYhOzvb+CdSkGJD3FFsiDtlOTbOD/QE0L17d9577z22bt3K+++/T7du3Vyudy3169ePChUqAPn3JgIsWbqMDq99x/Ldp3DYbaRtXUzWf19i0rAexZrEQtmODRGRK6Uzsi5YLBYNhy8uKTbEHcWGuFOWY+Pxxx9nzpw5bN++ncTERMa+8jqBbXuDw4G9fhfKRWQRXqUS1Ts8wMp9Z/D39sDf24K/twcB3h74e3vg52nBbC6+BHL37t1ER0dz//334+fnx5QpUxg+fASeVergHVqPoA6PYPUqT/bJ/ST/PI28+GN8/vnn+Pj4FFsbzivLsSEicqU0arGIiIhcNcnJyQwZMoTlP/xI1Ufewrtaw0uuw8/LQr2QAB65pSY9W4Th43npiZ/NZqN///4sWrSIkJAQjh8/jq+vL5uPJPLCFxs4nZs/j631XBKpG+eS/sdK/P39ePfddxkxYsQlP5/I5dDxq0jRKZEVERGRq27iN5v4YtdZPBx51LckULNOfXwCypOeYyUjx0pGri3//xyrsczu4gilgp8nA9vVYNAtNakWdGn31Q4YMID58+cD8OobbxNTpQNrohIA8Pey0NInEcuhtViw0bZtWx555BHKly9/xfsuUlQ6fhUpOiWyIiIiclVFnT5Hjw82kmuz859+zenfpvpFt3E4HORY7aTnWEnLyuPnfWeY82s0J89mAWA2QZfGVXi0fQS31g52un/V4XCwefNmbrvtNqc6//jjD+7t3p2GXR7mSPDN4OGDh9nEIzfX4Jm76lEpwLt4d1zkEun4VaTolMiKiIjIVZNns9P7o03sjUvjroYhfPJom8seNMlmd7By/xm+2HyczUeSjOUNqpRjSPua9GlVjTW/rOCll15i9+7dbNq0ifbt2wOQlp3HjHVH+GT9YXJs+c/fvVlV/q9rQ2pV8r/yHRUpBjp+FSk6JbIuxMfHG4MvhISEXK0mynVIsSHuKDbEnbIeG1N/Och7qw4R5OfJz2NuJyTw0gZNysjI4NChQwDUq1cPf//8pPPgmXN8+etxvttxksxcGwCBPh7UPbuNRe/9HYDevXvz7YL/8tXv0by/+jDJGbkAtKlZgZe6N+KmmhWKaS8vT1mPDSlMiaxI0WnUYhdOnTplzOumLxYpSLEh7ig2xJ2yHBt7Tqby0ZrDAPyjV9NLSmLPnDnDa6+9xpw5c0hPTwcgICCAwYMHM3HiROpXqcLT7YIZ2a4KK49m8OWvx4lOymS7ZxMsARWpWCWM8LZd6TJ1HdFJmQDUruzP+G4N6dK4SrFPpXM5ynJsiIhcKSWyIiIiUuxyrDZemL8Lq91B92ZV6dE8tMjbxsTEcPvttxMdHe20PD09nenTp7NkyRJuu+02Fi9ezEsvvcRrr73GY+0jWHcwgc83H2f1o+9h9g9iaZoJyKRSgDfPd6nHgDbV8bDozJaIyI2gVFxafO7cOSZPnsyuXbvYuXMniYmJTJw4kUmTJjmtN3ToUL744otC2zdo0IADBw44LbuSSzNSU1NxOByYTCaNVihOFBvijmJD3CmrsfHvHw/w8bojVArwYsWY2wm+hIGU7rjjDtavXw+An58fvXr1AmDJkiVkZmY6rRscHExMTAx+fn7GsqMJ6Xz5azTbo1O4s2EIj99eG3/v0vfbfVmNDXFPlxaLFF2p6NWTkpKYOXMmLVq0oHfv3nzyySdu1/X19WX16tWFlhUnfZmIO4oNcUexIe6UxdjYEZPCzPVHAPhnn2aXlMTu2LHDSGJr1KjB+vXrMZlM1KhRg7i4ONq3b2+cqQ0ICGDkyJHk5eU51VG7cgBPtK1IYi07lSqVK5VJLJTN2BARKS6lomevWbMmKSkpmEwmEhMT/zKRNZvN3HLLLdewdSIiIlJUWbk2/jY/ErsDHmhVja5Nql7S9suXLzceN23alPbt21O1alW2bdtGWFgY48aN4+mnnwbg2Wef5Z///KfT9suWLePNN99k48aNxrKOHTvy4osvcv/991/BnomISGlSKq5TMJlMpWLQBREREbkyb604wNHEDKoEejOxR5NL3r7gZZVHjhwhLi6OHTt2sHXrVgAaNmxolOfm5jpt++abb9KjRw+nJBZgw4YN9OjRg7feeuuS2yMiIqVTqUhkL0VWVhZVq1bFYrEQHh7O6NGjSU5OLtbnyM3NNf6JFKTYEHcUG+JOWYqN344mMXvTcQDe7Nuc8n6eRdouJSWFZcuWAVC9enVjeUREBGazmd69e+PtnX958g8//GCUF1x33bp1jB8/3vi7UaNGPPbYY06J77hx44zLlkuDshQbIiLFrVRcWlxULVq0oEWLFjRt2hTI/9KaOnUqq1atYuvWrQQEBPzl9nv37qVmzZoEBgYay3JycoyBoipUqECNGjXYv3+/MRy+n5+fMbBEixYtnOpLTEzk5MmTQP59PBUq/Dkfnc1mY8+ePUD+Tfq1a9d22vbYsWOkpaUB0KRJEzw8/nwrzp49a9z/ExYWRuXKlZ22/eOPP3A4HPj6+lK/fn2nshMnThiJfYMGDfDx+XOqg/T0dI4cyb9nKSQkhNBQ5xEk9+3bZ+x348aNncpOnTpFfHw8AHXq1HF6rbOzs4mKigKgYsWKTgcWAAcPHiQrKwuTyUTz5s2dyhISEoiLiwPyLzEPCgoyyqxWK3v37gUgMDCQWrVqOW179OhR45f7pk2bYrFYjLKUlBRiYmIAqFatGpUqVXLaNjIyEsgfRKRevXpOZTExMaSkpAD5v/yfP3iC/Biy2fLnKwwPD6dqVedL5vbu3YvVasXb29vp4AkgLi6OhIQEAOrWrWvMhQiQmZlpzJMYHBxMeHi407ZRUVFkZ2djsViM+D8vPj6eU6dOAfkHfQXvucrNzWX//v1A/r1YERERTtseOXLEmNaiWbNmToNJJCUlERsba+xrcHCwUWa329m9ezeQf49anTp1nOo9fvw4qampQP7BpJeXl1GWmprK8ePHAQgNDS005cSePXuw2Wz4+PjQoEEDp7LY2FiSkpKA/PkkCw7ukpGRweHD+dN8VK5cmbCwMKdtDxw4QE5ODh4eHjRp4nyW6PTp05w5cwaAWrVqXbSPKOjQoUNkZmYa9+h5enoafYX6iHxlqY9IS0vj2LFjAFSpUoWqVas6fad4eHiUqj4iOTmZ2bNnk5KSQlhYGIMGDXKK/0vpI7wDyvN/C/Nft4Ftq1Mh+xSRkacu2kfMnTuXjz76iLy8PGJiYrj33nuN12nVqlW88cYbjBkzBoBPP/2Ud999F8j/rA0YMMCo8/xygMcff5x33nkHf39/HA4HEydOZPLkyQDGlD7Xuo+AwscRBb9T6tSpoz6CstlHFBQVFVUoNkXEtesqkX3++eed/u7SpQutWrWiX79+zJo1q1D5haxWKxcO0uxwOIwDUKvV6nKbCweROM9utxtldru9UHlR672wTQXrPf8Fd2G9DocDT8/Cv3TbbLYrqtfdvhas98J9Lfgauqr3/L66uny8qPWWlvfmwra7qtdqtbocXfCv3puLvYbn3xtXZX9V7/ltL1avK0V9DV1tX7BNF7rYvubm5mK3250OKFzVe7mvoavXqKj1lpY4VB9RuN7S8t4UJQ5LQx9htVqZOHEiH3zwgdOlvOPGjeOpp57i9ddfx8vL65L6iH/9sJ8TyVlUC/Ll5e4NObj3D6Ntf9Umi8VCVlYWAJ988gnPPPMMDz74IF999RVWq5Vx48bx2muvYTKZyMjIMOoYMGAAVapUMeo7f29txYoVeeyxx4z1TCYTr7zyCh9//DEJCQmsX7/eZZtKoo8oWJf6CPURBesVkYu7rhJZV/r06YO/vz+//fbbRdf18PAo1AmaTCajIz//a2b58uWx2WxYLBbjl0VXzGazUebqoOTCei9sy/nyC9tUsF5XB/Oenp44HA6X9Vosliuqt+D/7uq9cF8Lvoau6j2/r66+gIpa78VewwtdrffG39+fc+fOYTKZ3L6GBdtd0F+9Nxd7DT09PY2YvJR6C+6ru3qv9DW82L5e6GL76uXlhc1muyqvod1uv+TPTVHj0GazUb58eafnVh+B8TxlpY9wta8Fv1MyMjJKvI+w2+088sgjzJ8/v9C66enp/Oc//+HgwYP897//LXIf8Xt0Gl/9nn/26j/9mxPg7VEoXqKjo/nss8+YMGGCU5uGDx/OzJkzGTRoEP3798dkMvHCCy+QmppqJKcXTrnTvXt3xo0bZ/ydlZVlJAC1atXC19fX6TX09PSkXr16JCQkYLVaXSYfV7uPcMXPz8+ICfURZbePcFWviFxcqZhHtqDExEQqV67sch5ZV+x2O+XKlaNnz558/fXXTss1D5eIiIizb775hoceegjIP5B+9NFHad++Pb///juzZ882krzPP/+cRx99tND2OTk5LF68mG3btuFwOGjc8iZmxlTmdFoOQ9tHMKln4QGepkyZwrhx47Db7Xz11VfG85+Xm5vrdAsC5J+5Wrt2LR9//DHbtm0DoE2bNjzxxBN07tzZKUFwOBxUrFiRs2fP4ufnR2xsrNNlusnJyYSHh5OVlUVQUBDJyckaZFJKJR2/ihTddX9GduHChWRmZmpKHhERkSL46KOPjMfffPMN/fr1A/LPjPbo0YOePXsa612YyC5atIgnn3zSuNcRILj7GAKa3U2wt50Xuznf135e27Ztjcszp0+fXiiRvTCJhfwzV507d6Zz584X3SeTycSgQYP48MMPyczM5KGHHmLWrFlUr16dEydOMHLkSOPy5cGDByuJFRG5AZSaM7I//vgjGRkZnDt3jmHDhtG/f38efPBBIP8SooSEBB5++GEGDhxI3bp1MZlMrFu3jnfffZc6derw+++/Ow2MoV+0REREnNlsNry8vLDb7dSpU4dDhw4VOrPZtGlT9u3bB+Rf0uvr6wvkJ7F9+/Z1uufPt247Qvq+isNu48xX43jn5WeIjY3lwQcfpGXLlk71du/enfbt2/PEE08UGuStOBw9epQWLVoYg1OZTCbCw8OJjY012hwQEEBkZGShgZNESgsdv4oUXalJZCMiIowR9i507Ngxypcvz/Dhw9m5cydnzpzBZrNRs2ZN+vTpw8svv+w0CiOoIxAREblQXl6ecfazdevWbN++vdA6HTp0YNOmTUD+CKvlypUjLy+PmjVrGqMfd+/encEjnuJfO0yk5UHq7//l7NrZRh2PPvoon3/++dXfoQusXbuWXr16GaP5FhQYGMiSJUvo1KnTNW+XSFHp+FWk6EpNIlvcrqQjOHLkiDHI04VTBkjZptgQdxQb4k5pi4169eoZU1Xt2bPHaaqZQ4cO0bBhQ+x2O+Hh4cTExGAymfjuu+/o27cvAF27duW/S5Yy5ttIftl3hnohAXitncoPS5cY9QQEBHDq1KmLTot3NZw+fZoZM2Ywf/58EhISqFy5Mg8++CBPPPFEoalOSlppiw0peUpkRYpOnwoX0tPTjX8iBSk2xB3FhrhT2mJjxIgRxuP77ruPb775hpiYGBYsWEC3bt2Me1lHjBhhXHa8Y8cOY5smnXvToOsQ/vvlLCxmE28/2IKnHv+zzltvvZWDBw+WSBILULVqVSZOnMjevXuJj49n7969TJw4sdQlsVD6YkNE5Hpy3Q/2JCIiIkX31FNPMXv2bKKiooiOji408BJAnTp1ePbZZ42/TSYTZr8ggjo8wjsvjwa7Da/ASix4byLNw4M4vuPPeTY7duxIaGjoNdkXEREpu5TIutCsWbOSboKUUooNcUexIe6UttgIDAxk1apV9OnTh61btxYqb9WqFYsWLaJChQrYbDZMJjO51dsSNvJjLD4BZB3ZStaRLTiyUgnMPInDEcq0adOM7du2bXstd+e6VtpiQ0TkeqJ7ZEVERMogh8PBmjVrjHtJg4OD6d+/P3feeScbN25k+vTpRMeeInzQG2w9ngJAzunDJH7/FtWDvHnppZeoUKECM2bMYOXKlUD+Zb3R0dEup9MRkYvT8atI0SmRFREREUP+FDzN2LdvLwChj31AUHhd7g238d6oPtiseS63M5vNfPfdd/Tq1etaNlfkhqLjV5Gi06dCRESkDIuLi3P6+9ejSeTVvwsAs195Ggdk88sLd/D24/ex9PslVK9evVAd1apVY9GiRUpiRUTkmtEZWReSkpKw2+2YzWaCg4OvVhPlOqTYEHcUG+JOaY2NZcuW8Z///IetW7dy4sQJzD7l+OcP+1m4PRZ7TiaeJ3fyzrjH6dm6pjF6MYDVauWHH35g27ZtOBwObrrpJu6//348PDTsxqUqrbEhJUdnZEWKTt86LsTGxhrzuumLRQpSbIg7ig1xp7TGxi+//ML69esBeP4f77CnUieSM3IxmWDIHQ15sVtvAn08C23n4eFBz5496dmz57Vu8g2ntMaGiMj1QD/viIiI3OB2796NzWZzWvbMM89gMpmoUqM2Px7LIzkjlwZVyrHwyfa83ruZyyRWRESktNAZWRfCw8ONS31EClJsiDuKDXGnJGNj06ZNTJgwgXXr1rFkyRKns6h169Zl7tLV/H1jBnYHPHdXPUZ1rouXh2L4WlG/ISJy+ZTIuqDLe8QdxYa4o9iQCzkcDn777Te2bt2Kw+GgVatWdOzY0el+06stNTWVdevWAfD+++87JbKZuVZm7Qe7A3q2COP5LvWvWbskn/oNEZHLp0RWRESkmP322288+eSTREZGOi1v1KgR06ZNo1OnTsX+nAcOHCAgIIDw8HBjWbdu3ahbty4Wi4U+ffrgcDiMRPqNHw5wLDGDqoE+TO7VtNjbIyIicjXpWhYREZFitHnzZjp37lwoiQXYv38/99xzDz///HOxPd+xY8fo0aMHjRo14t///rdTmdlsZs2aNezbt49Ro0YZSezaqHjm/BYNwJT+LSjvp/thRUTk+qLpd9xse57uW5GCFBvijmJDID8OGjduTFRUFAAtWrRg5MiRWCwWPvvsM7Zu3Qrkz7t67NgxPD2vPIFMTk6mRo0aZGRk4Ovry4kTJ/7yktWUjFy6vrue+HM5DG0fwaSeTa64DXJ51G/IhTT9jkjR6VPhwu7du9mxYwe7d+8u6aZIKaPYEHcUGwKwevVqI4lt27YtW7ZsoUOHDrRp04aPP/6Yzp07A3Dy5EmWLl16yfWnpaUVOtNbsWJFhg0bRvXq1Zk8eTLe3t5ut3c4HPx98R7iz+VQp7I/4+9teMltkOKjfkNE5PLpHlkRESkzoqKimDlzJr///rsxANPjjz9O8+bNi6X+X3/91Xj8zDPP4OXlZfxtsVh47rnnWLNmDZB/CfIDDzxQpHptNhvjxo1j1qxZVK1alf379zudoXn99dd5++23L3qGd8muOJbvPoWH2cTUAS3x8bRcyu6JSCljs9lISkoiJyenpJsiUmwqV66Mj4/PRddTIutCQECAMUG5SEGKDXFHsVG6ORwOJk6cyOuvv07BO2o2b97MRx99xDPPPMPUqVOxWK4ssbNarcZjf39/wDk2AgICXK57MRaLhR07dpCWlkZaWhrLli1zGoE4MDDwonXEnc3ilSV7gPypdpqHBxX5+eXqUL8hVyIrK4uEhAQqVapE5cqVr+mI6CJXi81m4+TJk4SEhFw0mVUi60KdOnVKuglSSik2xB3FRun29ttvM3nyZLflH3zwAf7+/rzxxhtX9DxNm/45+u/nn39Onz59nGJj0qRJxuNmzUzYxuUAACAASURBVJq5rMNms7FlyxZuvfVWp+Vjx45l8+bNDBkyhMaNG19Su+x2B39bEMm5bCutagTxVCfFa2mgfkOuRHJyMqGhofohRG4oFouFatWqERcXR/Xq1f9yXQ32JCIiN7T09HSqVatGWloaAK+88grPPvssHh4ezJw5k5dffhmbzYanpyexsbGEhIRc9nPl5ORQo0YN4uPjAXj44YcZPXo0FouFmTNn8umnnwL530dxcXFOZ2gB5syZw6RJkzh69ChRUVHUr//n3K52u52kpCQqV658ye36dOMxJi/bh6+nhR+e60itSv6XvY8icvVcyvHriRMnLnqgL3K9Kkp8K6sTEZEb2qJFi4wkdsiQIfzjH/+gUqVKBAUF8eKLL/Lss88CkJeXx7x5867ouby9vZk6darx91dffUX79u25+eabjSQW4M033yyUxAKcPn2ao0ePAvlniQsym82XlcQeOnOON386AMCE+xopiRURkRuCElkREbmhHT582Hh8fnClPJud7DwbAH379jXKzyeRV+Lhhx9m9uzZLhNVX19fPvzwQ5588klWrlxJenq6U/mIESPw9/enS5cu9OjR45Ked8eOHcyYMYOPP/6YLVu24HA4yLXaGfPtLnKtdjo1qMwjN9e4on0TEREpLXSPrAvHjx/HZrNhsViIiIgo6eZIKaLYEHcUG6WXn5+f8Tg2Npbt0ck8PW8HNruDL4a1IzY21ij39fUtluccOnQoDzzwAPPmzWP16tXY7XaaNm3KmDFj2L17N82aNWPv3r18+OGHjBo1ytiuQoUKHD169JIub962bRtPP/20MUftea1ateL2Uf9hb1w2Ffw8eatvcw0GU8qo35D/Z+++w6Mo/geOvy+XS+8JIUBIghAg9CK9Su9VRIoQQClSBQVUevlioUoLvYYiilIUlKp0Qi+hGUoC6SG9393+/rhf1lwKpCfCvJ4nj3c7u7Ozy7i3szvzGUEQ8k68kc1CdHQ0kZGRREdHF3dRhBJG1A0hO6JulFzt2rWTPy/55QL9110kJCaZ8LgUBm64yILV27JcN7+srKwYM2YMIyZOZ8CYz+nTpw+2trZYW1tz9+5dAH744Qe0Wq3edrlpxF68eJFWrVplasQC+IYm8suDeAD+17smjlavn8pAKFriuiEIWdu6dSsKhSLLv88//xwAZ2dnPv74Y3mbf/75B4VCwc6dO+VlZ8+eZc6cOfLwEuHNIt7ICoIgCMUuISGBhw8fotVqcXd3x9LSssDyrl+/Pk2aNeeBWQ209bqh1UqU0YSQbGDKy0QrNHWHoHrwgIp2RgXakJUkie+2HWT1GX8MSr1DZfs4xkov6FyjJq1btyYlJYWJEyeS15iLWq2WYcOGkZCQAEC1atX45JNPMDAwYOPWHUQ0GInCQAlPL9GhWqcCOy5BEISismXLFqpWraq3rGzZsgAcOnQIa2vrV25/9uxZ5s6dy8cff5yjacqE/xbRkM2Ch4dHcRdBKKFE3RCyI+pG3oSHhzN//ny2bt0qPzE3NTVl4MCBzJkzB2dn5/zvIy4Zh/fnEhiciCRpiTqzk2cXfkRhZEbpD+ZhXK4qTgP+x/zubgUW2f7Zs2e0aN+VgEd3Ma3UEMe+s3gYkcLEPTdYYHmPfpOXMay1B6UsjfO8j1OnTnH/vi6IU/369Tl37hzGxrr8XpRtxd4rz1FHhxL4yxJ+/71BrsfcCoVPXDcE4dVq1KjBu+++m2Va3bp1i7g0/0pISNAbtiIUD9G1OAtGRkbynyCkJ+qGkB1RN3IvKCiIJk2a8MMPP+h1+0pMTGTTpk00aNCAR48e5Wsfd15E02PlWW4FJ2KmMqByyCkSfPYDIKUkELpvFqYJwRiYWDD/bDR3XuS/i2eqRsvKi+EEBocAkOTnw48fVmBy+8o4WhoTFpvMmnMvaPrNCSbvvcHNgKg87efs2bPy54kTJ8qN2BP3Qth7RTfuN/z3ZUgpCXrrCiWHuG4IQt5l7Fqc0YwZM/jyyy8BKF++vNw1Of31cPfu3TRu3BgzMzMsLS3p1KkTN2/e1Mtn8ODB2NjYcPPmTdq3b4+lpSUdOnQonIMSckW8kRUEQRCKxfDhw+WIwiYmJvTq1QuVSsWvv/5KbGwswcHB9O/fn6tXr+YpSNGBGy+Y+tMtktVa3nEwZ/2Qd6nk2Jngb6Zy/fp1JEmiVq1aWDuUZujmy1zzj2Lghot4f9yYms6v7q6WRpIkLly4wNOnTxk4cCDRial86n2Vc/9EYFWvC9Yh15n75efUqvoODU1MGN2qIkfuBLH1/FOu+0ex//oL9l9/QV0XGzybutG5RhmMDHP2jFmtVsuf07rXRcQlM+3n2wC0d1Gy0V/3OTU1NTenThCE/7iEFPXrVypkZkb5b2ZoNBq9ax2AoWHO8h09ejSRkZGsWbOGgwcPytOXVa9eHYB58+YxZ84cPv74Y2bOnElycjLfffcdzZs358qVK1SpUkXOKykpiZ49ezJmzBi+/PJLNBpNvo9NyL8Ca8gmJSXx9OlT3N3dUSqVBZWtIAiC8Aa6f/8+R48eBcDJyYmLFy/i6uoKQGhoKC1atODhw4dcv36dv//+m1atWuU4b41W4tuj91n/t24qnfeqlGL5h3WxNlXJ++vcubPeNtuGN8Rziw9Xn0UyaONFdn7ciFrONq/cj1arpWXLlpw7dw4bGxvqt2jPuH2+PAqNw9xIycZVi2hbvYxeI9zI0ICedcrRs045bgREse38Uw7fCuS6fxTX/W+w0PIegxu7MqChS5bdjiVJIjZZTXhsMmYuNTGr3BQDM2sWHb7FJU0FrvtHER6XTOXSFiRd2ipvl3bjJgjC26HarD+Kuwg8/aZrvvNo3LhxpmWpqak5asw6OztTvnx5QNcNOf1QladPnzJv3jwmTZrE0qVL5eXt27enUqVKzJs3T29e8eTkZObPn89HH32Un8MRClieGrIrV64kKiqKmTNnAnD16lU6derEy5cvcXNz4/Tp03LF+S+Kjo5GkiQUCsVrB5ELbxdRN4TsiLqRO0eOHJE/T548WW7Egi5q79dff83QoUMB+O2333LckI1KSGH87uuceRQOwKetKzKlQxWUBq9+o2tpomLb8IYM3XyZq88iGbzx0msbswYGBri7u3Pu3DmioqLoMH4RiqptcbIyYZPnu1Qvq6sH2dWNOuVtqNO/Dl92qcquS/7svOhPaGwyS489ZOlRX1Kf+GBsaICTmztWjuWISZYIj08hRZ0W5dicUr2/AiAI8L7kD4ChATj6HWHn9q26Y7O0pH///jk6f0LREtcNQXi17du3ZxpLntM3sq9y9OhRNBoNQ4YM0Xvja2pqSosWLTh9+nSmbdLmIRdKjjzVhI0bN+r1SZ82bRp2dnbMnDmT5cuXs2DBAtatW1dghSxqT58+JTU1FZVKRe3atYu7OEIJIuqGkB1RN3InNjZW/py++1aa9FEq06/7Kg+CYxm54wrPIhIwVSn5vl8tutUqm+MyWRgb6t7Mbr7MlWeRDNp4iZ0jGlGznBWnTp3i4MGDLF++XO8N6/jx4zl76SpxldpDpeZ4lLFis+e7lLH+dz7a19UNR0sTJrWrTE1lIB9OXYqhRzuMy1ZBVakJWiAQCAxN1NvG3EiJg6Ux2vgoHty6iiY+Ck1CJJr4aJKe3cTv5b9z4y5atAgLC4scnweh6IjrhlBYfOd1LO4iFAgPD49sgz3lR0iILoZBdgGjMo5bt7KywtzcvMDLIeRPnhqy/v7+8k1GbGwsf//9N3v27JHnyJs1a1aBFlIQBEF4s6TvtXPkyBG6devO/36/x93AGMrYmPDPzZtY1O6IOjYci3LuxCalYmmiyja/o3eCmfzjDRJSNJSzMWXDkHepVjb3Uy1YGBuydXhDhm25jM/TSAZvuoTr7S38tn8vAL1796Z169aArpvv1TgbUnv8D2MUvFelFCsH1sPCOPc/rc+ePaN3zx66RvuVI5iUq0rpeu2JjghDHfcSTXwUhppEDv7oTaPa1TA1+ncIj5dXCJMnLyUxUb+xa2RkxDfffMPYsWNzXR5BEP7bCmJ86pvMwcEBgF9//ZVy5cplSs8YlyEvcRqEwpenWp6cnIxKpbuhuHDhAlqtVp57z83NjeDg4IIrYTEoU6YMGo1GjPUVMhF1Q8iOqBu506dPH8aNG0dCQgLr168nyrkZF2Jt061RFvtO4wHYFwf75vyJpbEhZW1MKWNjQlkbU8pa6/77KDSOtaf9AGjyjj2rB9XDzjzvUWAtjA3ZMuzfxuxNKshpO3fupHXr1qg1WuYcusvOi/6Ago8auzK7ezUMlZkDNeWkbixfvlx+89yhQwc2bdqEs7MzQUFBjBkzhgMH/gTAe/0PtN6wQW/b0aNH069fP7Zv346Pjw+SJFGvXj08PT3l4CZCySSuG4JQuNKiuWd80NepUyeUSiV+fn707NmzOIomFIA8NWRdXFw4c+YMrVu35sCBA9SpU0eeZDgsLOw/P+Gwo6NjcRdBKKFE3RCyI+pG7lhbWzNlyhTmz5+PSaXGciM2wWc/yfHRGFqVQmnlSGm3KhhYOhCdmEpsspoHIbE8CMm6q/GwZm581cUDVRaNydeJjIxk+/btbNy4kYMHD1KhQgW2DmvIsC0+XFI3wqpqU74aP4LPPh5MXLKacbuucfpBGAoFfN3FgxHNK2T7xD4ndSMtqIixsTHe3t7y24IyZcqwfft2nJ2diY2NZffu3Xh5eWVq+Njb2/PZZ5/l+riF4iWuG4JQuGrWrAnoHhYOHjwYlUpF1apVqVixIrNnz2b69On8888/dOzYERsbG4KDg7l8+TLW1taih+l/QJ4asoMHD2bu3Ln8+uuv3Lx5k8WLF8tpV65coXLlygVWQEEQBOHNNGfOHPzCEzlj0giAGJ9fiTy5WU7v27cv3gu/wtjYmPhkNUHRiQRGJREYlUhg9P//NyqR+BQNQxq70re+c3a7eq1169bJ8w1u2LCB//3vf5gbG7JlWAOGbfXhcs+v2BliSO2HL1lx4hH3gmIwURmwvH9dOtVwytd5SE1NJSwsDNCN10prxKaxsrKiUaNGHD9+nPj4eGJiYrC1tc0qK0EQBCGdtm3bMnXqVHbs2IGXlxdarZYzZ87QvHlzZs6cSY0aNVixYgXe3t4kJydTpkwZGjRoQLdu3Yq76EIOKCRJknK7kSRJfPvtt5w/f56GDRvy1VdfYWCgewLeo0cP2rRpw6RJkwq8sLmh1WozBQixtLSUyykIgiAUr5fxKfRYdZbnkYnYJAUT9/t3SBo1devWZeTIkbRv375QxiXFxsaiUqkwMTGRlwUHB1O+fHnUajXvv/8++/btk9Pik9W6xuyTl/IyBwtjNg19l9rlXz1FT05IkoSFhQUJCQnY2dkRGBgod4cD3Xyxrq6uBAYGolQqSUhIyBSIRBCEN0Nu7l8DAgL+07OECMKr5KR+57pVl5KSwrFjxxg4cCAHDx5kxowZev9zHTx4sNgbsYIgCELJlqrRMtb7Gs8jE3GxM+P0/z7in4cP8PPz46effqJDhw4F3oh9/PgxY8aMoWzZsuzcuVMvzcnJifXr13P37l29RiyAubEhW4c1oFEFOwDcHS345dOmBdKIBV0QkR49egDw8uVLZsyYgVarm2JHkiQWLFhAYGAgAJ07dxaNWEEQBEEgD29ktVotJiYmHDlyhLZt2xZWufItP29k79y5Q0pKCkZGRtSoUaOwiij8B4m6IWRH1I3cmX3gDtsuPMPcSMkvY5tRubRlrvMICQlh//79hISEYG9vT8+ePXFxccl2fR8fHxo2bAjouvBevXo1V43lpFQN5/3CaVjBPleRiXNSNy5dukSTJk1I+0muWLEiTZo0wcfHhwcPHsjrnThxgjZt2uR430LJJq4bQkbijawg6OSkfud6jKyBgQHOzs7ExMTkuWAlnUajQavVotFoirsoQgkj6oaQHVE3cm7PZX+2XXgGwLL+dXLdiE1KSuKzzz5j06ZNpKamyssnTZrEhx9+iJeXFxEREaSmpuLu7i6nN2jQgPr163P//n0aNmxIcnKyXvfi1zFRKWlTtXSuygo5qxuNGjVixYoVTJgwAQA/Pz/8/Pz01lm0aJFoxL5hxHVDEAQh7/I0YHTEiBGsXr36jb3wmpiYyH+CkJ6oG0J2RN3Q0Wg0nDlzhp9++olTp06RkpKil37l6UtmHrgDwOT2lelQPXeBkjQaDX369MHLy0uvEQu6Nxm7du3CxcWFd955h6+//jrT9jt27CAwMBAvL68i+7fKad0YP348f/75Z6beTi1btuTQoUNMnz69MIspFANx3RAEQci7PAV7+v777/nhhx8wNTWlR48elClTRq97lkKhKPZpAESwJ0EQhKIjSRJr167l22+/xd/fX17u6OjIxIkTmTZtGiGxKfRYdY7wuGQ613Bi9cB6GBjkbhzszp07+eijjwAwNTVlwoQJNG/enCtXrrBs2TK93kKGhob4+/tTpkyZgjnIIhQeHk54eDh2dnZiihZBeIuIrsWCoJOT+p2nhuzrGoMKhaLY39aKhqwgCELR+eyzz1i+fHm26f0GDCKhySjuvIihqpMlP49pinkuxpmmad68OefOnQNg/vz5uLq6yg3by5cv06iRbiofQ0NDZs+ezdixY8VUNYIg/GeIhqwg6BRaQ/bZs2evXcfV1TW32RYo0ZAVBEEoGseOHaNDhw7y986dO9OyZUuuXr3Kzz//jCRJOHT7HPPqrbE1U3FwXHPK25nlej+SJGFsbExqaioqlYrU1FQcHBx48eKFHMm3cePGXLp0CYDIyEhsbPIfWVir1fLnn3+yd+9eQkNDsbe3p2/fvnTt2hVDwzxNxy4IgpAl0ZAVBJ1CCfYExd9IFQRBEEqOlStX6n0eN26c/H3//v0M+9Yb8+qtQatl9aB6uW7ESpIkD19Jm5bGxMSE1NRUwsPDOXz4MH369AFApVLJ26Wtmx8BAQH06tWLa9eu6S3fsWMHHh4eHDhwQC+glCAIgiAIRSNfryfv37/PunXrWLhwIcHBwQAEBgaSmJhYIIUrLs+fP+fZs2c8f/68uIsilDCibgjZeZvrxsmTJwEoXbo0o0eP1kuzrdYM29aeAEQcX0d1B1XGzbN18eJFRo4cSfPmzeXGbJ06dQCIjY2lSZMm/Pzzz3Tr1g0AX19fuduxi4tLvrsUx8bG0q5du0yN2DT37t2jTZs2hIWFvTKft7luCK8m6oYgCELe5akhq9FoGDFiBNWrV2fMmDHMmjVLnqx91KhRLFq0qEALWdQiIiIICwsjIiKiuIsilDCibgjZeZvrRtrDy1KlSul1tfULi2PCnhugMCD25h/EXf+NpKSkHOf7+eefs2HDBs6fP8+VK1cAGDlypJx+//59nj59ys2bN1mzZg3t2rWT52H95JNPcjVHbFa8vLx4+PAhABUqVODnn38mJCSEw4cP4+HhAegaIsuWLXtlPm9z3RBeTdQNQRCEvMtTQ3bhwoXs2rWL77//njt37pB+mG3nzp05evRogRVQEARBKNnSutbeuXOH+/fvAxCTlMon268Qm6QmJfAeL/9ci42NDfb29pm2T0lJ4cyZM5mWDxs2DAALCws5X09PT5o0aQLoxsBOmTKFhg0bMnbsWIKCggCoXr06EydOzPdxbdy4Uf586NAh+vTpg6OjI127duXo0aNyo33Tpk0F0o1ZEARBEIScy1NDduvWrcycOZPJkydTpUoVvbQKFSrw5MmTAilccXF3d8fDw0OMexIyEXVDyM7bXDeGDx8uf+7ZsydHjh5lvPdVHofFY5AUTcjPC0GrxtPTM1NwpEWLFlG2bFlat27Nixcv9NI++OADtmzZQlBQkByZ2MjIiCNHjtC7d+8sy9KuXTtOnjyJpaVlvo5Jo9HIb2Nr165N9erV9dJdXFxo3rw5AKGhoURFRWWb19tcN4RXE3VDEDJTKBQ5+jt9+nSRlSkpKQmFQsHnn39eZPsUXi9PwZ5evHghPxHPyMTEJFO0tf8aM7PcR9MU3g6ibgjZeZvrxqhRo1i3bh2PHz/m4cOHDFpyAKv63dCmJhO0ZxbahChKlSrFlClTMm2bkpIid6vcsWMH06dPl9MsLS3x9PTMtI21tTX79+/n3r17ciRhOzs7+vbtS926dQvkmAwMDOTIyC9fvkSr1WaKGpq+O2ha1OSsvM11Q3g1UTcEIbMLFy7ofZ8/fz6nTp2S4zGkqVatWlEWSyiB8tSQdXR05PHjx7z33nuZ0h48eICzs3O+CyYIgiD8N1hbW3P8+HG6detGoMO7WNXvhiRpiTiygpQQP5ydnZk0aRKfffYZ27Zt07t5HzJkCN9++y29evWiRYsWudqvh4cHc+bMKeCj0VEoFLRq1Yrjx48TEBDAzp07GTJkiJx+6NAhbt++DUC9evWwsLAolHIIgiC8bRo3bqz3vVSpUhgYGGRanp2UlBSUSiVKpbIwiieUIHnqWtylSxcWLlyo1w1MoVAQHR3NDz/8QPfu3QusgIIgCELJV6FCBUav2I91kw8AsHt8jHbuNmzbto2uXbvy+eef89NPP/HLL79k2i4sLIxdu3bRrFmz4ih6tsaOHSt/9vT0ZMCAAaxevRpPT0+9rs3ppxsSBEEQis7Ro0dRKBTs3buXCRMmUKZMGUxMTAgICCAoKIjRo0fj4eGBubk5pUuXpl27dpne+IIuaOGsWbOoUqUKxsbGODg40LZtW3x8fLLdt1arZcqUKRgZGbF9+/bCPEwhG3lqyM6bNw+1Wk21atXo27cvCoWCr776iho1apCUlMTMmTMLupxFKj4+nri4OOLj44u7KEIJI+qGkJ2SXDfi4uLYt28fK1euxNvbm5cvXxb4PrZfeMqS4/+giYtkWsfKXN/3AwcOHGDIkCEMHjxYXu/QoUOZtjU3Ny/w8hSEnj17yl2bJUliz549jBs3jm3btqHRaADo1auX3pvarJTkuiEUL1E3hMKydOlSnJ2dcXZ2zjSW9MmTJ3La+PHjM23bo0cPOT2jrVu3ymn79+/XS4uNjZXTBg0aVKDH8zpTpkwhPDycjRs3cuDAAWxtbQkPD0elUjF37lx+//13Nm3aRLly5WjRooVeYzYlJYX27dvz7bff0qdPHw4cOMDmzZtp0KAB/v7+We4vMTGRfv36sWnTJo4ePfra3wGhcOSpa3Hp0qXx8fFh9uzZ/PbbbyiVSm7evEm3bt2YN28ednZ2BV3OIvXPP/+QmpqKSqWidu3axV0coQQRdUPITkmsGxqNhrlz57JixQpiYmLk5SYmJgwfPpzFixdjamqa7/38dPU5U1ftJebiTyQ/vU61fieAf4PXNGvWjIkTJ9K1a1fatGmT7/0VFYVCwaZNm6hUqRLLli3TGxNrbW3N2LFjmTNnzmu7r5XEuiGUDKJuCIUlJiZG7jmZnJysl6bRaOS0yMjITNuGhYVlCr6XJj4+Xk5LSEjQS5MkSU4LDw/P3wHkUvXq1dm1a5fespo1a7Jy5Ur5u0ajoVOnTvj5+bFy5Uo53s+2bds4d+4cO3bs0Hvw2qNHjyz3FRYWRvfu3QkKCuLcuXOZggEKRSdPDVnQNWa9vLwKsiyCIAhCAZEkiWHDhrFjx45MaUlJSaxZs4b79+9z5MiRVwYqep0jt4OY+tNNNLERJD7WzfW6detWWrVqJa+jUChYvnx5nvdRnAwMDPj666+ZMmUKJ06ckANLtWvXrsS+SRYEQbCysqJcuXIAGBsb66UplUo5zdbWNtO2pUqVktMzMjc3l9MyBitTKBRymoODQ/4OIJf69u2baZkkSaxatYrNmzdz7949vQZ9+l4QR44cwdraOkdvkR89ekTjxo2xsbHh4sWLlClTpmAOQMiTPDVk27Rpw5o1a6hatWqmtIcPHzJ69OhMkcX+S0qVKoVGoxGDxIVMRN0QslPS6sahQ4fkRqxSqWTo0KG0bNmSa9eusX79epKSkjh58iTr1q3LsmtZdp4/f86OHTv44IMPCFBbMmHPdbQSDO7fl81/rcPa2vqNnErExMSErl275mnbklY3hJJD1A2hsEyePJnJkydnmVahQgWeP3+e7bYHDx7MNs3T0zPLaPKgizT/qnwLU1YNykWLFvH1118zfvx4Fi5ciIODAwYGBkybNk3vjXNYWBjlypVDoVC8dj/nz58nPDycJUuWiEZsCZCnhuzp06f1uqmlFxsby19//ZWvQhW3smXLFncRhBJK1A0hOyWtbqxevVr+vHXrVrm71NChQ+nbt6/8xnT16tWMGzcuRz/ge/fuZcCAAUiSxKMXEZy3bUuqRqJrzTIsHlCX0e9ext3dPdM0NW+7klY3hJJD1A1BKBhZ/Ybt3LmTTp068cMPP+gtj46O1vteqlQpOQr96wwdOhQTExOmTJmCVqsV88oWswK/2wgKCsrVvGixsbFMnTqVDh06UKpUKRQKRbbTKVy7do127dphYWGBjY0Nffr04fHjxwVUckEQhDfH2bNnAd2N8sCBA/XSWrZsScOGDQHdlGlZBX+SJEkOaJR+u7SbhZ07d5CYouG9KqVY1r8OSgMFVapUEY1YQRAEoURQKBSZulVfuXKFa9eu6S3r3Lkz0dHRmcbYZmfBggV88803fPHFF4U2BZyQMzl+I3vgwAEOHDggf58/fz6lSpXSWycxMZHTp0/nakL6iIgI1q9fT+3atenVqxcbN27Mcr379+/TunVr6tSpw48//khSUhKzZs2iRYsW3LhxI1NZBEEQ3mZqtRoACwuLLBuX1tbW8ufU1FT5c2RkJNu2bWPjxo2MGDGC6tWro9VqqVGjBs7Ozrw/cCh/PVejrNKKJhXtWTu4PkaGovEqCIIglCzdunVj8eLFLFiwgKZNm+Lr68v8+fNxc3PTW2/o0KFs27aN4cOHc+fOHVq1aoVarebChQvUq1ePPn36ZMp72rRpWFpaMm7cOOLjtRpzRgAAIABJREFU4/n++++L6KiE9HLckPX19WXfvn2A7gnHyZMnM90cGRsbU7NmTVasWJHjAri6uhIZGYlCoZDDZmdl1qxZGBsbc/jwYaysrACoX78+7u7uLF68mG+//TbH+xQEQXjTVa9enevXr/Pw4UMuXbpEo0aN5DR/f395OgYHBwe9B4F+fn589tlngG46A0mSAN11v13vAYTV+giTchpql7dh49AGmKjE2D5BEASh5JkzZw4pKSmsWbOGhQsXUqNGDbZs2cL27du5ceOGvJ6RkRHHjh1jwYIF7N27l8WLF2NlZUXdunXp1atXtvl/+umnWFhYMHz4cOLi4lizZk2OhukIBUchpd2l5IKBgQEXL16Uu6YVlPDwcEqVKsXs2bP1XtWr1WqsrKwYMmRIpkjJHTt25MmTJzx8+FBvuVarJTY2Vm+ZpaVljrq93b9/Xw6Hn1VAK+HtJeqGkJ2SVjfWrl3Lp59+CoCTkxMLFy6kdevWXL16la+//ppHjx4B8Mknn7B+/Xp5u8ePH1OlShX5jW4apaUDToO+xdC6NK7WhhyY+B42ZnmPdvw2KWl1Qyg5RN0QMsrN/WtAQADly5cvqqIJQpHKSf3OU7AnrVabpwLllZ+fH4mJidSqVStTWq1atTh27BhJSUmYmJi8Mp+7d+/i6uoqv9EF3dxa9+/fB3QhyF1cXEhOTiY1NRWtVsujR4/kebIyzvEWHh4uRz1zcXHRC2Gu0Wi4c+cOoLsAvfPOO3rbPnnyRA6YVb16dQwN//2niIqK4tmzZ4BufFvGbtO3bt1CkiRMTU2pXLmyXlpAQIA83q1KlSp65yQuLg4/Pz8AHB0dM0Vb8/X1lX9Qq1WrppcWFBREaGgoABUrVsTCwkJOS0pK4sGDBwDY2dllqnQPHz4kMTERhUKR6d8wLCyMwMBAQPd23sbGRk5Tq9XcvXsX0IWRr1Chgt62jx8/li/2NWrU0Iv6GBkZKU9iXa5cuUxh4G/evAnoQsdnjLDq7+8vz6tWtWpVvfEViYmJaDQakpOTCQ4OxsnJSW/bu3fvolarMTY2znRTEhgYSFhYGACVKlXSm7ojISFBbljY29tnmoT8wYMHJCUloVQqqVGjhl5aaGgoQUFBALi5uel1GU1JSeHevXuAritpxu40fn5+xMXFAbr51tL/UEZERMjRB52dnbG3t5fTtFqtHBjBwsKCihUr6uX79OlTOZiCh4eH3vQu0dHRPH36FNBFGXR0dNTb9s6dO2g0GkxMTKhSpYpe2vPnz+W5PN3d3fXG48fHx/PPP/8AusANGYOo3L9/n+TkZAwNDTPN+RYcHExISAigi+b4umtEemnXiLTuuemvj8V5jahfvz7VqlXD19eX4OBgRowYQVbS/r8G3TWif//+ciPWzs6OQYMGoTUy51B8JRTWpUl9+YJnv67CatoNvXzENUInJiaGJ0+eALpp6pycnPR+U8Q1QudtvEZA5vuI9L8pkZGR4j6Ct/Makd6DBw9EEDBByKE8zyML8Mcff3D69GnCw8OZOXMmLi4u+Pj44ObmVqBjVtN+lOzs7DKl2dnZIUkSkZGRrw2DrVaryfgCWpIk+QY07ebN0NAQSZIwNDRErVbrjR9LT6vVZnnzmiZjvhnLkpaesUzp880YbCUtX0mSUKlUmdI0Gk2+8s3uWNPnm/FY05/DrPJNO9asulvkNN/XncOMCuvfRqlUyseY3TlUq9VZPjl91b/N685h2r9NVmmvyjdt29flm5WcnsOstk9fpoxed6wpKSlotdosp6MoiHOY1TnKab6vqy+GhoZ6N5PFeY0wMDBg3bp1zJo1i1OnTmVaJ60uHzlyhIiICOzt7bl16xZXrujmgnV2dubatWsYmdvw4YaLKIJiUCREErJnBprYMI4ePUqXLl3k/MQ1InOZ0o41/W+KuEZkLlNGb/I1IiMDAwO5LOI+4u29RmSVryAIr5enhmxCQgI9e/bkxIkT8kVlzJgxuLi4sHjxYsqXL8/ixYsLtKCQdWjtnKSlMTQ0zLSeQqGQL+RpN6Dpn8Q+evQoyws96H6A0tKyuinJmG/GsqSlZyxT+nyz+qFWqVTyTVFGSqUyX/mm/292+WY81vTnMKt80441q3+jnOb7unOYUWH927i5uclPUrM7h+nLnd6r/m1edw5VKlW2cw2+Kt+0bV+Vb37P4euONaPXHauRkREajaZQzqFWq831/ze5qYcZ37YU9zXCyMgIT09PGjduTFxcHMHBwRgZGdG8eXPOnz/PX3/9xccffyyXLf3UaZ4fj+LPxwlsOnuXx2HxOFgY09UhmnmxujeGx44d02vIimtE5jKlHWv635S7d++KawRv7zUio3Llysm9NsR9xNt7jcgqX0EQXi9PY2Q/++wztm7dyubNm2nfvj1WVlZcuXKFevXqsWnTJlauXKk3iDqnshsj++DBA6pWrcrq1avlMV9pvvjiC5YsWUJCQoJe95f8jJEVBEH4r0tKSsLV1ZXQ0FBKly5NQECA3g1SfHw8pqametfEBQsWMO+HzVjW7YxD/c4ka3U3YLZmKnaPbEyM/305aNSoUaMyxSwQBEEQ8keMkRUEnZzU7zy16vbt28f8+fPp3bs3pqamemkuLi7ymIKCUrFiRUxNTbOcrPj27dtUqlTpteNjBUEQClNSUhLx8fFZdkssChn3a2JiQsuWLQEICQnh2LFjeunm5ubyjVFSqoafrz7nT21Nyg5fiWXdLiRrFbxTypyZ3apx6vPWVHWyYv/+/fL2GcfrCYIgCIIgFKU8NWTDwsIyBUKQMzQwIDExMV+FysjQ0JDu3buzf/9+vadU/v7+nDp1Ksv5nQRBEApbamoq69evp06dOpiammJhYUGlSpX49ttv5QA5he3GjRt8+umntG3bNlPamDFjGDJkCGfPnqVz586Z0h+HxTH/sC+N/neCKftu4p9giKRRE3/vb4J3f0nTyBP08rBCqUlm2bJlLF26FNBdkwcPHlzoxyYIgiAIgpCdPI2RLVeuHLdv3+a9997LlHbr1q1MUeFe58iRI8THx8uNVF9fX3766ScAunTpgpmZGXPnzqVBgwZ069aN6dOnk5SUxKxZs3BwcGDKlCl5OYxsBQcHy2ONMkaTE95uom4IaRITE+nRowfHjx/XW/748WOmT5/Ozp07OX78OKVLly7Ucnz88cdcvXoVgKtXr1K/fn05rU2bNrRp00Zv/RS1lmO+IXhfesZ5vwh5eTkbUwY2ciHy6u/MXPwdAAsX3mbhwgWZ9jlhwgQRVTMXxHVDyI6oG4IgCHmXp4Zsnz59WLhwIS1atJDDoCsUCp49e8ayZcsYNmxYrvIbM2aMHCYedF2X9+3bB+jCy7u5uVG1alVOnz7NtGnTeP/99zE0NKRNmzYsXry4QCMkg64bXlr4ePHDIqQn6oaQZtKkSXqNWHd3d4yMjOSpHu7cucOHH36YZcTgvEibziRjQKmRI0cyatQozMzM8PX11WvIppeQombtaT92Xw4gPC4ZAIUC2lRxZHBjV1pWLoXSQIHUejzquJfMmzcvy27So0aN4rvvviuQY3pbiOuGkB1RNwRBEPIuT8GeYmNjadmyJXfu3KFGjRrcunWLmjVr4ufnR5UqVThz5kymsbNFLT/Bnm7evCn/sGS8aRTebqJuCKCbl9PZ2ZnU1FTMzMw4ePAgDg4OpKam8vTpUyZOnCjPa3j58mUaNGiQr/2tWrWKxYsXExAQwPPnz/WmGouNjcXb25uBAwfqzW2ZnlYrMXLHFY7f083hWMrSmA8blKd/g/I425pluc2DBw9Yt24dly5dQqvVUrt2bUaNGkXdunXzdSxvI3HdELIj6oaQkQj2JAg6OanfeXoja2lpyfnz51mxYgW//fYbFStWxMzMjC+//JJJkyYVeyM2vypUqIAkSTma0kd4u4i6IQAcPHhQnusvbXxqTEwMkiRRuXJlZs+ezahRowBdD5OsGrLJycmcPHmS4OBgbG1tadu2LZaWllnuLyQkRO61snPnTr744gs5zdLSktGjR7+yvCtP/sPxe6EYGRrw/fu16FKzDCrlqx/qValSRR4TK+SPuG4I2RF1QxAEIe/y1JAFMDU1Zfr06UyfPr0gy1MiZPdWQxBE3RBAF/AuTdp0NOnrRuPGjeXPERH/jkMF3dP2JUuWsHjxYkJDQ+XlFhYWdO7cGXNzc9asWaP3QHDo0KEsWrSI9u3by8M5curk/RCWn3gIwMJeNehZp1yuthfyT1w3hOyIuiEIWdu6das8VPHUqVO0bt1aL12SJNzd3fHz86NVq1acPn266AspABAYGMj69evp1asXderUKdJ957kh++uvv+Lt7c2zZ89ISkrSS1MoFNy8eTPfhRME4e0WFhbG+vXr2bVrF0FBQdjY2NCrVy/Gjh1LxYoVi61cjo6O8ueLFy/y/vvv66VfuHBB/uzg4CB/liSJcePGsXbt2kx5xsXFybEB2rZtqxcVuFKlSgQFBeU6HsCT8Hgm7rmBJMFHjV3p967ogiYIgiBkLzw8nP379/PixQtsbGzo0aNHsf7eWlpasmnTpkwN2b/++gs/P79sezIJRScwMJC5c+fi5uZW5A3ZPE2/8/3339OnTx/+/vtvVCoV9vb2en92dnYFXU5BEN4yPj4+VKtWjRkzZuDr60tkZCRPnjxh2bJlVKtWTY5sXhx69OiBkZERAKtXr+bo0aNyYKRr164xZ84ced3+/fvLn//880+9Rmy/fv1YtWoVI0aMQKlUysuXLFmSaZ+5bcTGJ6sZteMKsUlq3nW1ZWa3arnaXhAEQXh7pKamMnnyZJydnRk1ahTz5s1j8uTJVKpUid69e2fqXVRU+vfvz88//0xMTIze8k2bNtGkSRNcXFyKpVwFJTExsdjmn38jSHng5uYmjRgxQlKr1XnZvEhoNBopKipK70+j0eRo26SkJCkxMVFKSkoq5FIK/zWibhSNkJAQyd7eXgIkQFIoFFKFChUklUolL1OpVJKPj0+xlXHMmDFyWQCpSpUqUp06dfSWtWvXTm+b+vXry2mTJk3SS/vjjz/08tJqtXkum1arlT71viq5TjssNVhwTAqJTsxzXkL+ieuGkB1RN4SMcnP/6u/vXyD71Gq1Uv/+/fV+vzL+1axZU4qOji6Q/eXEli1bJEA6ceKEZGpqKnl5eclpUVFRkqmpqbRhwwapevXqUqtWreS05ORkaf78+VKVKlUkIyMjycHBQfL09JRCQ0P18t+zZ4/Uvn17ycnJSTIxMZGqVq0qTZs2TYqLi9Nbz8/PT+rfv79UpkwZycjISHJ0dJTatGkjXb9+XV4HkGbPnp3pGFxdXaWhQ4dmOqY//vhDGjZsmOTg4CABUmKi7jf64cOH0oABA6RSpUpJRkZGUtWqVaVVq1bp5Xnq1CkJkLy9vaWpU6dKTk5Okrm5udStWzcpODhYiomJkT755BPJ3t5esre3lzw9PaXY2Fi9PLRarbR69Wqpdu3akomJiWRjYyP17dtX8vPz01uvVatWUvXq1aXLly9LzZs3l0xNTaUKFSpIixYtkutkWnky/qWdj5ycv+zkpH7n6Y1sREQEAwcO1HuD8Ca5f/8+d+7c4f79+8VdFKGEEXWjaKxdu1Z++tusWTP8/Px4/PgxQUFBDBw4ENA9PS7OaWCWLl1Kp06d5O8PHjzgxo0b8vfatWvj7e0NgFqjJeBlAveD/n2ifOLOc/p5nafjsr/ZfPYJ7du3l4NCPXjwIF9Pv9f//ZjfbgWhUipYO7gejlYmec5LyD9x3RCyI+qGUBL8/vvv7N27FwAjIyMmTZrE4cOH+d///icPj7l9+zaLFy8u8rJZWVnx/vvvs3nzZnnZ7t27MTAw0OvxBLoYFD179uSbb75h4MCB/Pbbb3zzzTccO3aM1q1bk5iYKK/76NEjunTpwqZNmzh69CiTJk3ixx9/pHv37np5dunShatXr/Ldd99x7Ngx1q5dS926dYmKisrzMQ0fPhyVSsWOHTv46aefUKlU+Pr60qBBA+7cucOSJUs4fPgwXbt2ZcKECcydOzdTHl999RWhoaFs3bqVJUuWcPr0aQYMGEDfvn2xtrZm9+7dTJ06lR07dvDVV1/pbTtq1CgmTZpEu3bt+PXXX1mzZg13796ladOmhISE6K0bHBzMoEGDGDx4MAcPHqRz5858+eWX7Ny5E4B69eqxZcsWAGbMmMGFCxe4cOECH3/8caGdPz2vbepmoVOnTpmeEJQ0+Xkje+PGDcnHx0e6ceNGIZdS+K8RdaNouLu7S4BkYGAgPXv2TC8tKSlJKl26tARIhoaGmZ40FqXU1FRpy5YtUoMGDSSFykQydq4ulX23g1S5aUfJ0qGM1Gn2TqnpohPSO1/+JrlOOyyV/2yfpDA0lozLVpXsOk2QXKcdlv/G7LwidejaQ36a+fz58zyV6czDMKnCdF2e2y88LeAjFvJCXDeE7Ii6IWRUHG9ku3btKv/27Ny5Uy/N19dXUiqVEiCVLl1aSk1NLZB9vk7a20sfHx/5rd+dO3ckSZKkBg0aSJ6enpIkSXpvZHfv3i0B0s8//6yXl4+PjwRIa9asyXJfWq1WSk1Nlf766y8JkG7evClJkiSFh4dLgLR8+fJXlpVcvpEdMmRIpnU7duwoOTs7Z3rrPW7cOMnExER6+fKlJEn/vgHt3r273nqTJk2SAGnChAl6y3v16iXZ2dnJ3y9cuCAB0pIlS/TWCwgIkExNTaWpU6fKy1q1aiUB0qVLl/TWrVatmtSxY0f5e9r53bJli956OT1/2Sm0N7LLly9n9erVHDx4kJSUlHw0o0smW1tb7OzssLW1Le6iCCWMqBtF48WLFwBUrlw50/gXY2NjWrRoAYBardaLIFzUDA0N8fT0ZM6mA9T86hecBn1LorUbD8//QWx4EBeO/86LqEQ0WgkjpQGGqXHYd/0M8xptGTO4DysH1OWrLlVRKRX8fjuYu2W7orIvj42NDaVLl851eQJeJjB+9zW0EvSr78zgRv/tsUNvCnHdELIj6oZQEly6dAnQBSf88MMP9dI8PDxo3749oJsKLiAgoMjL16pVKypWrMjmzZu5ffs2Pj4+DB8+PNN6hw8fxsbGhu7du6NWq+W/OnXq4OTkpBfZ+PHjxwwcOBAnJyeUSiUqlYpWrVoBcO/ePQDs7OyoWLEi33//PUuXLuX69etotdp8H0/fvn31viclJXHixAl69+6NmZmZXtm7dOlCUlISFy9e1NumW7duet89PDwA6Nq1a6blL1++JC4uTj5HCoWCwYMH6+3HycmJ2rVrZ4r+7OTkRMOGDfWW1apVS54S8FUK6/yll6eoxZUqVaJdu3b07t0bhUKBmZmZXrpCoSA6OrpAClgc/usDx4XCI+pG0bCxsSEhIYFnz54RExOjN0WFJEncvn1b/m5tbV0cReT27dts2b6T2EodOfZE113J0dKYOh26cuDEegyUhjQtp2Le6CaUtzOjlIUxa9asZvyqbwDYfu8gNb//np6tW6MOUvD9+UgM7crhNGQpjRT/YGiYu8tzUqqG0TuvEpmQSs1y1szvVUPMTVlCiOuGkB1RN4SSQPr/YENKpRIDg8zvuFQqlfy5oBsiOaFQKBg2bBg//PADSUlJVK5cWX6gnV5ISAhRUVFyMMaMwsPDAd0sAS1atMDExIQFCxZQuXJlzMzMCAgIoE+fPnIXZIVCwYkTJ5g3bx7fffcdU6ZMwc7OjkGDBrFw4cI8R0wuU6aM3veIiAjUajUrV65k5cqVryx7moyBddOOObvlSUlJWFhYEBISgiRJ2T4sf+edd/S+29vbZ1rH2NhYr5t2dgrr/KWXp4bs1KlTWbVqFXXq1MHDwyPbCiMIgpAXPXr0wMvLi8TERD7//HPWrFmDoaEhkiSxfPlyHjx4AECLFi2KJUr6d999x7Rp0wCw6xiPTb0ujGlVkQlt3TEyNOCQx0GaN2+e6S3L8OHD8fLy4u7duwQEBOg9+TYwtcKhx1RM3ergQ03mHLzLV108MDJ8fccZSZL46pfb3A2Mwc7cCK+P6mOiejNjGAiCIAgFq27duhw/fpyQkBAOHTpEjx495LRnz57xxx9/ALpGUnE9fPH09GTWrFl4eXmxcOHCLNdxcHDA3t6eo0ePZpme1nA6efIkgYGBnD59Wn4LC2Q5btPV1ZVNmzYB8PDhQ3788UfmzJlDSkoKXl5egK5hl5ycnGnb7GJdZHzIbGtri1Kp5KOPPmLs2LFZblOhQoUsl+eWg4MDCoWCM2fOYGxsnCk9q2X5kZPzlx95ashu3bqVadOmsWjRonwXQBCE4iFJEn/88Qdr167l3LlzqNVqatasySeffMKAAQP0nsAWtQkTJrBhwwY0Gg0bNmzg6JkrOLcZRFh4BGEBj7Go0xltYgzdR0zmYUgstmZG2JqpMFTqGn0ajYajR49y4cIFNBoNNWvWpE+fPpiY5D7oUUhICLa2tvIDu5ikVO4qXOV07T/n+HnDAuqUt5GXZQwWkcbMzIxjx47Ru3dvuSuXnE9iDJZXt9G3eyv23o5m6/mn3HoexepB9ShjbfrKMu64+Iz9115goIBVA+pSzubV6wuCIAhCmlGjRnH8+HEABg0axPTp02nXrh23bt1i4cKF8jDCtCBFxaFcuXJ88cUX3L9/n6FDh2a5Trdu3dizZw8ajYZGjRplm1daQzJjo23dunWvLEPlypWZMWMGP//8M9euXZOXu7m5cevWLb11T548KXfnfR0zMzPee+89rl+/Tq1atQr1BWG3bt345ptvePHiBR988EGB5Jl2Hl/3lja785cfeWrIajQaub+8IAj/PRqNhk8++USONJfm7NmznD17lvXr18tjTYqDh4cHmzZtYvjw4Ri51EbqMJVAU0uwBJsKzeT1Vt+D1ff+lr9bm6owUagJ8fcjITIUbWIsqS8DSVi3nQkTJrB06VKGDBmSozL8/fffLFiwgBMnTvDLL7/Qo0cPzv0Tzhf7bvIiyhzzaq14r2VzVs8Yi0u5nJ+nMmXKcOHCBU6ePMmuXbsIDg7G1taWPn360KNHDwwNDWnvG8JnP97gmn8U3X44y8oBdWlaySHL/HyevmTeIV8Avuzske16giAIgpCV3r1707FjR/744w/i4uKYMWMGM2bM0FunQoUKck+k4vLNN9+8Mv3DDz/E29ubLl26MHHiRBo2bIhKpeL58+ecOnWKnj170rt3b5o2bYqtrS2jR49m9uzZqFQqvL29uXnzpl5+t27dYty4cfTr1w93d3eMjIw4efIkt27dYvr06fJ6H330ETNnzmTWrFm0atUKX19fVq1alauhTytWrKB58+a0aNGCMWPG4ObmRmxsLP/88w+HDh3i5MmTuTtZ2WjWrBkjR45k2LBhXLlyhZYtW2Jubk5QUBBnz56lZs2ajBkzJld5VqxYEVNTU7y9vfHw8MDCwoKyZcsSHh6eo/OXH3lqyHbo0IGLFy/Spk2bAilESfPo0SPUajWGhoa4u7sXd3GEEuRNqRvz5s3Ta8Ta29tjamrK8+fPATh37hyDBw/m8OHDxVVEhgwZgq/kzN57CaAwIDnwIUnPblLGrRLveNTC1MaBiPgUIuNTiEpMRZIgOjGVaACHdzBz+Hech21rT1JC/Bi/9jChCRKfj876aW56cXFxHDt2DIAdO725Ir3D9gu64Aau9ubsO7yfhhX+7dacm7qhUCho27Ytbdu2zTK9XbXSHB7fnNE7r3EvKIbBmy7xeccqjG5ZEQODf7skhcQk8an3NdRaie61y/Jxi4LpeiQUrDfluiEUPFE3hJJAqVSyf/9+Ro0ahbe3tzxmNk3Tpk3Zs2ePPBVPSaVUKjl48CArVqxgx44dLFq0CENDQ5ydnWnVqhU1a9YEdPc8v/32G1OmTGHw4MGYm5vTs2dP9u7dS7169eT8nJycqFixImvWrCEgIACFQsE777zDkiVLGD9+vLzeF198QUxMDFu3bmXx4sU0bNiQH3/8kZ49e+a47NWqVePatWvMnz+fGTNmEBoaio2NDe7u7nTp0qXgThK6N8+NGzdm3bp1rFmzBq1WS9myZWnWrFmmwE45YWZmxubNm5k7dy4dOnQgNTWV2bNn8+mnn+bo/OWHQspYW3Pg9u3b9O/fn1GjRtG1a9csx6gVx7i19LRaLbGxsXrLLC0tsxzEntHNmzdJTU1FpVJRu3btwiqi8B/0JtSNuLg4ypYtS2xsLAYGBmzYsIEhQ4agVCo5efIk/fv3l8d1XLt2jbp16xZ5GeOT1Uz96Ra/3Q4CoFctR0bUscTR3jbLAAUarURkfDLN23biaVA4BmZWVK5Rj0Yt2+KfqOJepASKf//fr+ZkQY+6znSuXpond67g7e3N2LFjqVOnjrxOamoqZcqUwdjMAqNqbZHq9AHgo8auTO9cFXNj/eeAhVE3klI1zPj1Dj9d1T1gaOdRmiUf1MbaVEWKWsuH6y9wzT+Kqk6W7P+0KWZGeXo2KRSyN+G6IRQOUTeEjHJz/xoQEED58uULdP9+fn7s3r2boKAgrK2t6dWrFw0aNBDBA4Uil5P6nae7nrSL7eTJk5k8eXKW62g0mrxkLQhCITt8+LD8I+np6akXwr5t27bMmzdPDjawa9euIm/IPg2PZ9SOqzwIiUWlVDC7e3UGNXJ55Y+o0kCB7/XLPPD5C4B3332XC3uXy5F/I+KS+WDyQu5EqzBxrY1vcBy+R+4z47vVRPy+TJeJoQl9e3b99wfczp4WoxZyXVMOCQVlrE347v1atHAvVejnII2JSsn379eivqstsw/c5fi9EHqsOsvaQfXxvvSMa/5RWJkYsu6j+qIRKwiCIORbxYoVM3UrFoSSKk93PrNmzXqjn8yIp6JCdt6EuhEYGCh/zqpra/plQUFBRVKmNKcfhDJh93ViktSUsjRm7aB6vOuWs94dV69elT+PHDlSb/oaewtjxnSvzJllAAAgAElEQVSoRb9+/TAwtaL9sC+wq9OOc8mNiPjDEDRqtu7dz6E4VxIexJAaHoFtm94YaZwBaPuOOcuGNMPKJPsgF4VVNxQKBQMaulC9rBVjdl7jWUQCPVefJVUjoVDAigF1cbU3L5R9CwXjTbhuCIVD1A1BEIS8y1NDds6cOQVcDEEQikr6KWFu3rzJwIED9dLTBzsoqmBPkiSx5rQfi/98gCRBXRcbvAbXp7RV7qMMg35o+ytXrjBp0iTOnTsH6KIDOyc/ZeMnjQmLrcvo+AmcfRSBUd1uKI1MMSnnIW+rjnvJy6MrORTzlDmdr2JVwF24cqOWsw2Hxzdn/K6rnPV7CcCnLVx4r4pjsZVJEARBEAShuLx+wKggCG+Uzp07y28r16xZo/cmMzAwkFmzZsnfcxOoIK/iktV86n2N7//QNWIHNCzPnpGNc92ITR+gYf369ajVagCsra3lRmyad999F4BSlsa8V6sCoae3Ebj+E6Qre6hoqcXE0IBGTkpKXVlHop8PYWFhfPfdd/k80vyJiIhgzldfcOjzzkT8uYbIU5uZ2achnp6ePHv2rFjLJgiCIAiCUNTyFOzpvyA/wZ4E4U03bNgwtm7dCujeXrZu3RoLCwuOHTtGUlISALVq1eL69euF+v/Mk/B4Rm6/wqPQOFRKBXN71GBgo7xNtu7r60uLFi14+VL3trJFixaMHz8eMzMzPvroIyIjIwEwNzcnMDAQKysrQDcR/I0bNwBd9+R69eohSRIKhYLQ0FDc3NxITEzE0tKSiIiIYplDLzg4mJYtW/Lo0aMs0x0dHTl9+jQeHh5ZpguCIAj/DcUd7EkQSoqc1G/RkM1CeHg4Wq0WAwODEh9qXChab0rdiI2NlafR+pcC0F0OnJ2dOXXqFJUqVSq0Mpy6H8qEPdeJTVLjaGnM2sH1qe9q+/oNs3Dx4kWaNGkC6Brmr7qsbdy4kREjRsjfzc3NSUhIoFKlSlk2FLt37y5PQ+Tv75/tRbUw60b6MpiYmNC7d2+MjY355ZdfiI6OBqBGjRrcunXrjY5f8F/1plw3hIIn6oaQkWjICoJOoUUtftO9ePFCDocvfliE9N6UumFpacnJkydZvnw5a728SG7yCaZudZE0qagMwNrclOH7AzBRvcBEpcTEUImJkRITQwPdd5UBpiolJiolZkaGmBsrsTA2xMzYEAtjJeZGhpgbp/3p0kxVShQKBVqtxJrT/7Dk2EMkCeq72rJ2UD0cc9iVWKvVEhcXJ79RBWjYsCEuLi74+/ujUqkoXbo0AQEBetvZ2dmxZMkSPD099ZYbGxuTkJBAZGSk/G+bXmhoqN662SmsuvHo0SO5EVu6dGkuXryIm5sbAEuWLKFly5bcvXuXO3fucOLECdq1a1dg+xYKxpty3RAKnqgbQn4YGBhk+bslCP91OZ39RjRkBeEtZWpqypdffknpFv2Zd/geAAqlCjUQkaAmIkFdoPtTKMBEqQBNKomS7tIzsGF55vSogZHh63tKREVFsXTpUrZt20bnzp3x8vKS0wwMDPj6669JSEhg0KBB2NnZ8fvvv3PhwgU0Gg21atWiT58+mJqaZsq3devW/PLLL0RERODl5aU3Sfeff/7J5cuXAfDw8KBUqaKbeifNkSNH5M8TJ06UG7Gga5zPmDGDAQMGAPD777+LhqwgCMJbws7OjqCgIBwcHDA1NRU9coQ3gkaj4cWLFzg6vj6YpWjIZsHFxUXu6iMI6b1pdSMoOpGlx3TdaWd1q0anGk4kpWpIStWSmKohOVVDkvr/v6f8+1m3jobEFA3xKRrik9UkpKiJS1YTn6z7HpesJiFFQ3yKGkkCSYJEtQQYIqlTeXlsLbv2PKCRckWOgkoZGhqydOlS4uPj2bNnD8uWLdNrmI4cOVJv/e7du9O9e/fX5jt27Fh++eUXACZMmMDx48d57733uH79Ort27ZLXGzdu3CtvEgqrbqTvYla5cuVM6emXZeyOJpQMb9p1Qyg4om4I+WFqakq5cuWIiIggIiKiuIsjCAXG0dERE5PX99QTDdkspJ+eRBDSe9PqxtyDvsQlq6nnYoNnUzcMDAr+ae6Vq1d5r31HElO0KIxMMTAyRR0bjjYhmjigd+/e7Nmzhw8++EDeJjg4GH9/fxo2bCgvs7CwoF+/fmzfvp1mzZoRFhaGi0veAkOl17ZtWyZOnMiKFSsAOHjwIAcPHtRbp2vXrpkayhkVVt1wdXWVP//+f+zdeVxU1f/H8dewIwgoqIiI+4Zri2v6dctM0zK3Fi2XTNNKrbT1a2WaLWbrN620Uis1l/yVaWV+00wzl9z3DQXEBRAFRJaZub8/+HpjZEYRUUDez8fDh8M995577syHw/3MvfecZcvo1auXQ/nSpUvN1wXxfkjBu9H6DSk4ig25Wu7u7nm6ciVyI9JgTyIl1H/3nOSRWZtwd7Pw45OtqVcx4PIbXSHDMGjatKk5xU+DBg0YMWIEfn5+zJw5k5UrVwLZ89XGxsbi5eXFQw89xKJFi6hevTp79uxx+J09evQonp6ehIWFFXg7P/roI9566y3i4uLM5YGBgQwfPpzx48fj5eVVoPvMq5SUFCpVqkRKSgoWi4UpU6bw2GOP4eHhwbx58xg2bBjnz5/HYrFw6NAhqlWrVijtFBGRq6fzV5G8UyIrUgKlZVrp9O5qjp05z7C21XmhS96nbUlPT2f+/Pl88803xMXFUaZMGXr06MHAgQMpW7asw7obN240r6pGRkayadMm83ZgwzDo1auXeVvv9OnTGTJkCB06dDAT3F9//fW6PvOZlZXF77//zokTJyhTpgzt2rXDz8/vuu3flYkTJzJu3DjzZy8vLzw8PEhLSzOXDR48mM8//7wwmiciIgVE568ieadbi53IOVKWu7t7IbZEipobJTbeX3GAY2fOUynIl1Eda+V5u4MHD9K1a9dc09T88ccfTJw4kUWLFtG+fXtz+bp168zXw4cPd3imddeuXQ63wq5bt44hQ4YwYsQIdu7cyZAhQ677vKienp75TpyvZWy8+OKLnDp1io8++giAzMxMMjMzzfKePXsyderUAt2nFJwbpd+QgqfYEBHJPyWyTuzcudMczrxx48aF3RwpQm6E2Ngdl8zna6IAmNCjPqW88tYNJCcnc8cddxAVFWUu8/LyMhOqpKQkunfvzsaNG80ENOdJWs4k9qGHHuLrr792GDzpwro9evSge/ful5zqpii6lrHh5ubGhx9+SL9+/Zg2bRp//fUXdrudxo0b8+ijj9KpUyeNVlmE3Qj9hlwbig0RkfzTfQoiJYjdbvDi4h3Y7AZdG4bSoW6FPG/7+eefm0lsZGQka9asIT09nb1793LHHXcAcO7cOd58801zm0aNGpmvZ86cid1uB6B+/fpA9u3FF6/r4eFR7JLY66V58+bMnDmTvXv3sn//fhYsWMAdd9yhJFZERERKHCWyTpQuXZqAgABKly5d2E2RIqa4x8Y3G6LZGnMGf28PXule/4q2nTlzpvl6/vz53HbbbVgsFurUqcOiRYvM0Te//fZb89nN0NBQAgMDAVizZg333HMPv/32G02aNCE4ONisz9vbm4cffvgqj65wFffYkGtHsSGuKDZERPJPgz2JlBCnUtLpOOV3UtKtvNo9koG3XdnotgEBAaSkpFCzZs1cz8gC9OnTh4ULFwLZz9IuXryYsWPHAmCxWLhUVzN58mTGjBlzRe0RERG50ej8VSTv9FshUkJM+HEPKelWGoUH8lDLqle8/YXRe0+cOOEwWu4FOZ+d9fPzcxj0qWbNmg5XYC/w8fFh8uTJPPPMM1fcHhEREREpuTTYk8g1ZLfb2bBhA8eOHSMoKIhWrVo5DHp0vfy+P54l2+Jws8Ckexvi7nblz1R27tyZWbNmkZqayuuvv87rr78OQHR0NCNHjjTnim3UqBEVKlQgNDSU/v37c/PNNzN48GC8vLxYsGABf/75J1arlYYNG9K/f3+nCa6IiIiIyKXo1mKRa2TWrFlMnDiRgwcPmsvKli3LiBEjGDduHF5eXgW6v/T0dJYvX05cXBxBQUHccccdlC1blvQsG3e8t5ro02kMvq0aL3ePzFf9f//9N7feeqv5c9OmTalVqxZz5851uG34888/Z/DgwVd9PCIiIiWNzl9F8k6JrBNRUVFYrVY8PDyoVu3KniOUG1teY+O1117jlVdecVl+1113sXjxYjw9Pa+6TYZhMHnyZCZPnkxCQoK53MfHh0GDBhHedQSfrTlKxUAffn26Lf7e+b8R45133jGfe3WmT58+zJs3r0T+wVW/Ia4oNsQVxYZcTImsSN7pt8KJ5ORkzp49S3JycmE3RYqYvMTGhg0bHJLYDh06MGnSJB544AFzwvulS5cybdq0AmnTyJEjee655xySWMi+QjtjwVI+W30YgFfvrp/vJDYlJYUPPvgAHx8fFixYkGu+w4CAAMaPH19ik1hQvyGuKTbEFcWGiEj+6RlZkQL2n//8x3z92muvMW7cOPPnwYMH06lTJ3O9J5988qrmAF25cqXD/u677z46duzIjh07mDHjcwLueBzc3KnqmUzn+qH52kdaWhrVq1cnISGB4OBgYmJi6NWrF3v27OH48eMEBQXRpEkTM0kXEREREbnWdGuxE1arFcMwsFgseHgo15d/5CU2wsPDOXbsGH5+fsTHx+ca3KlNmzasWbMGgKNHjxIREZHv9uSc8uY///kPjz/+uFk2ad4qPtt6Dnvmedx+fp3DO//O99XS/v3788033wDwww8/0L1793y3+UalfkNcUWyIK4oNuZhuLRbJO/WaTuiPibiSl9g4f/48kD2wk7MRisPCwnKtm1+rV68GICgoiKFDh5rLE1Iz+HZfJgBn1nxDyp6txMbGXjJpttvt/Pjjj/z88898/PHHDleKn376aXx8fHjqqaeoX7/+VbX5RqV+Q1xRbIgrig0RkfzT1zsiBaxWrVoAxMTEsGHDBoey5ORkli9fDmQPxhQeHn5V+8rKygKy523NeUI0aekezp7Pwjc9kZRNPzis60qfPn245557mDZtGmvXrnUou/nmm5kxY4aSWBEREREpEpTIihSwQYMGma/79u3LkiVLSE9PZ8OGDXTr1o0zZ84A2c+z+vn5XdW+IiOzp9I5duyYeXX2z4MJfLflGBYg7od3wLDj7+9PpUqVLllXjx49zNfz5s27qnaJiIiIiFxLekbWiTNnzmC323FzcyMoKOhaNVGKobzExvnz52natCm7du1yWU9AQAAbN26kdu3aV9WemTNnmolz+fLlmTjpTWbHhxNzJhOvo+s4MO91AIYPH87UqVMBOHToEO+//z7//ve/qVChgllXZmYmDz30EAMGDODOO+/U8zhXSP2GuKLYEFcUG3IxPSMrknd6OMOJo0ePkpWVhaenp/6wiIO8xIavry/Lly+ne/fubN68OVd5hQoVWLx48VUnsQAPPvgg06ZNY8OGDZyKT+DFH/biV6881pREor97D8hOcF988UUAvvrqKwYOHIjdbicoKIgJEyaYdXl5efHtt99edZtKKvUb4opiQ1xRbIiI5J++3hG5BsLCwtiwYQNLliyhb9++tG7dmrvuuovp06dz6NAhWrZsWSD78fLyYtmyZbTv0JGQ7mPwq/cvDFsWiT99gJGZRq1atVi5cqX5LG779u3Nb3Vnz56NzWYrkHaIiIiIiFxPurXYifj4eGw2G+7u7pQrV+5aNVGKoaIYG1abnVHztrJ0x3Eshp1qcSsItyQRFBREly5d6NKli8P6Y8eOpUyZMgwfPpwyZcoUUqtvPEUxNqRoUGyIK4oNuZhuLRbJOyWyIsVYziTW093CtH63UKd0Ji1atCAuLo5bb72VDRs2OEylIyIiIkWTzl9F8k6/FSLFVJaTJPb2yAqEh4dTvnx5ADZt2sSmTZsKuaUiIiIiIgVLiaxIMZSdxG5hyd9RWGO280n/7CQWwGKx8Nxzz9GjRw/Wrl1L06ZNC7m1IiIiIiIFS7cWixQzF5LYeTOnk/znPNxtGRyJOkzFihULu2kiIiJyFXT+KpJ3mn7Hie3bt5vD4Tdq1KiwmyNFSGHHRpbNzsi5W/hp5wmM5FPY0s5iA9566y3ef//9694e+Udhx4YUXYoNcUWxISKSf/p6xwnDMMx/IjnlJzYMw2DtwQRik9Lyvd/09HQysqxmEuvl7saMKa/h7+/P/fffz7Bhw/JdtxQM9RviimJDXFFsiIjkn67IOuHr64unpyceHnp7xFF+YuOLtUeY8ONuABpXDuKuhqF0aVCRymVLXXbb9PR0ZsyYwaRJk2jQaxT7/Rrg5e7Gpw/dQvu65Wl35AjBwcH5Ph4pOOo3xBXFhrii2BARyT89IytyDZ3PtNHm7ZUkpGbkKmscHkjXhhXp2tB1Urt8+XI6d+4MgGdIBFWGTuWzh5vSvk75a9puERERuf50/iqSd0pkRa6hL9ZE8dqPuwkv48uCx1qyYvdJlu44zoao09hz/OY1rJSd1N7VsCIRwf8ktRlZNiLq3cSpQzvwq92SuV/NpHuz2oVwJCIiInKt6fxVJO+KVSK7atUq2rdv77Rs3bp1tGjRwvxZHYEUtvQsG20nr+RkcgZv9GzIA80izLL4lAx+2XWCZTuO89fhRDLPxpO88f8wbFbaDnqOrg0rckdkBSb/so8fVqzB08Od2c/eRztdiRUREblh6fxVJO+K5UMZkyZNypXQNmjQoJBaI+Lcgk0xnEzOICzQh143hzuUlSvtTf8WVejfogrHk1KpV7MaKacTwM2drXt6sfNYMm//vA+A0pXrMP3hW2lbu1xhHIaIiIiISJFTLBPZWrVqOVx9LWgxMTHYbDbc3d2pXLnyNduPFD95jY1Mq51pqw4B8Fi7Gnh5uP4mtWIZf0Y+PpwJEybg4+VJ78rpJJYP4c9DiXi4WfhMSWyxoH5DXFFsiCuKDRGR/CuWiey1dvr0aXNeN/1hkZzyGhvfbY4l7mw65Ut70/fW7PXsdjtLly5l1qxZzJkzBy8vL3P9J598EsMwePLJJylfPvv24TNpmVjtBiH+3tf2oKRAqN8QVxQb4opiQ0Qk/4rlDfePP/44Hh4eBAQE0LlzZ9asWVPYTRIxZdnsfLzqIADD2tbAx9MdgJEjR3L33XezaNEi5s6d67BNuXLlmDBhgpnEAgSV8lISKyIiIiLiRLEa7GnLli3MmjWLdu3aERwczMGDB5k8eTL79+9n6dKl5jQl4Pxh+ejoaKpUqUJAQIC5LCMjg7179wJQpkwZIiIiSE9PxzAMLBYLMTExpKWlAdC4cWOH+hISEjh27BgAERERlClTxiyz2Wzs3LkTyH5Iv3r16g7bRkVFkZycDED9+vUd5pA7c+YMR48eBSAsLIxy5RxvK92+fTuGYeDr60vt2o4j2MbExHD69GkA6tSpg4+Pj1mWmprKoUPZt7uWL1+eihUrOmy7e/du85vhyMhIh7Ljx49z6tQpAGrUqIG/v79Zlp6ezr592c9zli1bNte3yvv37+f8+fNYLBYaNWrkUBYfH09cXBwAVapUISgoyCyzWq3s2rULgICAAKpVq+aw7eHDh83PuEGDBri7u5tlSUlJREdHA1CpUiVCQkIctt22bRsApUqVolatWg5l0dHRJCUlAVC3bl28vf9JJhMSEoiNjQUgNDSU0NBQh2137drF8v1n+WB9EiH+XvzxbAd8vbLb9f3339OjRw8A7r77br7//ntzu7S0NA4cOABAcHAw4eGOz9Tu27eP9PR03N3dcz0PfurUKY4fPw5A1apVCQwMNMsyMzPZs2cPAIGBgVStWtVh20OHDpGamgpAw4YNHQaTSExMNI81PDzcYb5au93Ojh07APD396dGjRoO9R45coSzZ88CUK9ePYerz2fPnuXIkSMAVKxY0SF5B9i5cyc2mw0fHx/q1KnjUBYbG0tiYiKQ/YhBqVL/jPB87tw5Dh7M/gKhXLlyhIWFOWy7d+9eMjIy8PDwoH79+g5lJ06c4OTJkwBUq1btsn1ETgcOHCAtLQ3DMKhTpw4Wi8X8vVMfka0k9RHJyclERUUBUKFCBUJDQx3+phw6dAir1Yq3tzd169Z1qDcuLo74+HgAatasiZ+fn1mmPuIfxbWPgNznEcePHzfrrVKlivoISmYfkdOePXtyxaYGexJxrljdWnzTTTdx0003mT+3adOGe++9l4YNG/Lss886JLLOWK1WLs7bDcMgKyvLLAccOm2r1WqWX8xut5tldrs9V/nF9V7clgvlF7cpZ702m81pvYZh4OnpmavMZrNdVb2ujjVnvRcfa8730Fm9F47VYrHku97LvYcXu1afjaenp7mNs2M9n57B5z+tJ37N9/R94gkziQW4+eab6du3L82bN2fIkCEujzUzM5OffvqJtWvXYrVaadCggXnC62yfl/rMcx7rlX7meX0PnW2fs00Xu1y8ZGZmYrfbHU4onNV7qd/lSx2rs/cor/VeLl58fX0dytRHYO6npPQRzo4159+UrKwsrFar05PSgohv9RFFu4+4mLu7u7mN+oiS20c4q1dELq9YJbLOBAUF0a1bNz755BPOnz+f60QyJw8Pj1ydoMViMTvynN9m5tzGWUcP4ObmZpY5OynJa70Xtylnvc7+UHt6emIYhtN63d3dr6renP+7qvfiY835Hjqr98KxOvsDlNd6i8pnc7lj/ey7X9k1/XkAjvxeEUb0Nsvc3d158cUXnW57od7Nmzczfvx485v0CwIDAxk9ejS9e/fmYpf6zHMeq6vP/Grfw8vFy8Uu9x56eXlhs9kuW++Vfjaenp7Y7fYr/r0pinGoPiJ3vUXls8lLHOZcJ6erje8LgwZdSb0Xtr1Uveoj1EdcSb05/3dVr/qIy7+HInJ5xerWYlcee+wxPv30U86fP29+8615uOR6s9sNbp/8K7+P74P9fDJhYWEcOnTI4WrMpfz555906NCBjIwMl+tMnTqV4cOHF1STRUREpAjR+atI3hX734qkpCR+/PFHmjRpkueE4XJSU1NJTk42nwsSuSA1NZWzZ8/yyy+/0LdvX15//XWz7OddJziclEVohwFMmz7jipJYwzAYMWKEmcS2aNGCefPmsXTpUvr27Wuu98wzz5jPLknRon5DXFFsiCuKDRGR/CtWtxY/+OCDREREcOuttxISEsKBAweYMmUKJ0+eZObMmQW2n0OHDpmDFVw8MIOUbIcOHSIuLo5u3bpht9v5448/GDt2LB4ennz43+yBWMaMeoLHOtW+TE2ONmzYYA4c0bhxY1avXm3eXtS1a1f8/Pz48ssvOX/+PF999RWjRo0q2AOTq6Z+Q1xRbIgrig0RkfwrVldkGzVqxC+//MKQIUO4/fbbeemll4iMjOTPP//k9ttvL+zmSTFis9k4c+ZMngZVuPju+3LlytGhQwezbP/+/azYc5K9J1Lw9/Zg8G3VnFVzSX///bf5esiQIbmekcl5O3HOdUVERERESqJidUX2+eef5/nnn7/m+ylfvrzLQTOkeNu/fz/vvvsuc+bMISUlBXd3d7p27cpTTz1F+/btHdaNiorivffe4+DBgyxbtgz4JzaeeeYZBgwYQJ8+ffDy8uL5/2TPZfxwyyoElir4gRqcDXAhRYv6DXFFsSGuKDZERPKvWCWy18vF86LJjeHXX3+lR48e5nx+kH1ldsmSJSxZsoQ33njD/KLEMAzuuececx7EDRs20KxZMzM2cs7huHLvKXYeS6aUlztD2jjO85dXN998s/l6xowZDBs2zOGq7LRp08zXt9xyS772IdeW+g1xRbEhrig2RETyr1jdWiySX8eOHaNnz55mEuvv70+HDh0cJh1/4YUX+PHHH4HsK6AXnkP19fU1J1S/mGEYfPC/Z2P7t6hCWT+vfLWvefPm5vNR27Zto23btsyfP5+ffvqJ+++/ny+++MJsy0MPPZSvfYiIiIiI3Ch0RVZKhGnTppmjQnbr1o2vv/6awMBAUlNT6devHz/88AMAkydPplu3bgD069ePhIQEhgwZQnBwsNN61xxMYGvMGbw93BjS5sqfjb3AYrEwdepUc/qddevWsW7dulzrvfPOO5QtWzbf+xERERERuRHoiqyUCAsXLgSyJzX/9NNPCQwMBGDixIlmEguwevVqTp48CYCPjw/PPfecyyQW4KP/HgTggWYRlC99ddM/tWrViuXLl1OtWu6EOCgoiOnTpzNixIir2oeIiIiIyI3AYlw8JOsN4momlN69e7c5HH5kZOS1aqJcRyEhISQmJhIREcHRo0fN5VFRUdSsWRO73W4u27Vrl8vPPWdsJPtU4P7P/sLL3Y3Vz7YnNLBg5jG22Wz88ssvrF27FqvVSv369enduzelSpUqkPrl2lC/Ia4oNsQVxYZc7GrOX0VKGt1a7ERWVlaepmWR4iErKwtvb28AoqOjiYmJoXLlygBUq1aNKVOmMGXKFGJjY4HspPdSdV2IjQ/XZj8b27dpeIElsYA5knLXrl0LrE659tRviCuKDXFFsSEikn9KZJ24MFrsxXN5SvH0xx9/EBcXZ/48+JFHuPuZd/n67xPUCy1N1oksYuNOANChQwfKly/vsq4LMXEgycafhxLxcLPwWNsa1/YApFhQvyGuKDbEFcWGiEj+6dZiueFkZGSYV2Ahe2ThOnXqcODAAXDzoFyvcZSq7jiFje3cGc7tWsmUJ3ozqOedl93HgC828Pv+eO5vWpk3ezUq8GMQERGRkkfnryJ5p0RWbghZWVksWLCAjz76iPr16zNjxgyH8qXLfuLrVTtYa6uJm6c39ow0zqz5BvdSQfg16IBH6X8GdGpcOYi+t4bTvXEYAT65vyXfGnOGHh+vxd3Nwspn2hERrGdXRURE5Orp/FUk75TIyg0hNTWVSpUqkZycjI+PD7GxseZowwdPpTJ24Ta2RJ8BoJw9kSPzXyfh6H58fHzofuwk53sAACAASURBVPc9tL1/ONtT/fjvnlNY7dm/Ej6ebnRtUJE+t1amebWyuLlZABgyayMr9pyi582VeLdvk8I5YBEREbnh6PxVJO/0jKwUS6dPn3aYT9Xf35/Bgwfz/vvvU7t2bWJjYwkMKsOMNVG8++t+Mq12/L09+Pdd9bivaWUsbz9MZmYmnp6eWCwWs574lAz+b8sxvt0Uw8FTqXy35RjfbTlGRNlS9LklnPqVAlix5xRuFni8fc3COHQRERERkRJPV2SdOH78ODabDXd3dypWrHitmij58N133/Hee+8RGxvL3r17+fnnn1mzZg1Wq5UKFSrQqFEjunTpwoFTqYxdsI1tsWcBaFu7HG/0bEhYkG+e9mMYBltjzjB/UwxLth0nNcPqUN6pdhmmD25V4McnxZf6DXFFsSGuKDbkYroiK5J3uiLrxKlTp8x53fSHpWiZPn06a9asASA8PJyEhASHcv/SAdz93EdsTCtHps1OaR8PXu4WSe9bwh2uvF6OxWLhpogy3BRRhnHdIvlhcwyfLN/GkTRPLHYb7P6ZhITal5yqR0oW9RviimJDXFFsiIjkn77ekSIrOjo617JRo0YB2YnmxUmsZ7mq+Pd8jbUpwWTa7HSoW55fn2pLn1srX1ESe7GVv/7CyLub8/sr93Lsk0eInTGcGVMmEB4ezhtvvMENelODiIiIiEiRpVuLnUhNTcVut+Pm5oa/v/+1aqLkYBgGO3bsIDY2lqioKL7//ntWrFjBzp07iYyMNNez2WzUrVuXgwcPAtC6dWtGjX6aNadL8f3BTAyLG7bzKaT8/gX7fvmKChUqXFW7VqxYwZ133onNZnO5zsSJE3nppZeuaj9S/KnfEFcUG+KKYkMupluLRfJOiawUqJ07dzJt2jRWr16N1WolMjKSIUOG0LlzZ5fv/aJFi3jttdfYvn17rrJHH32Uzz77zPz5r/XradOlJ16hNanUoAW33t6DXcdTOHs+C4AKWSf4+9Ox2M4l8dZbb/Hss8/m+1gMw6B+/frs2bMHgDvvvJNnnnmGgIAAZs+ezccffwyAh4cHMTExhIaG5ntfIiIiIjp/Fck7PSMrBcIwDCZOnMjLL7/ssHzv3r189913dOnShQULFuDn5+dQ/txzz/H222+7rHfNpu0s3BTNnhOp7Dh2lq1HEqg0NDuxzQT+PHwagLJ+XrzSPZKqlgSavJsEwObNm6/qmNauXWsmsc2aNePHH3/E3d3d/NnDw4MPPvgAq9XKzJkzef75569qfyIiIiIikjdKZKVAfPbZZw5JrLu7O56enqSnpwPw008/MWDAABYuXAjAli1bGDZsGBs3bszewOLGze26UrtlJw4mpBMVewLfWi1I8/FjzMIdOfbkhj0rg6z4KG6tUYF+Xf5Fg0qB1K5QGi8PN7ZsOWWueTXPxQIOV4gHDhxoJrEXPPLII3zwwQcAbNu27ar2JSIiIiIieadE1on09HQMw8BiseDj41PYzSnysrKyGD9+vPnzyy+/zNNPP42fnx/fffcdjz76KMnJySxatIitW7fSuHFjUrIsZhLr7h9MleHTSXTzYp0NKAP+ZeoDYM88j3vycR7u3p6G4UF4JMdxb8eWYNg5WLcuPZ7r7fAZ/ec//zFfN2vW7KqOK2fimpaWBjjGxoVlF68rJZP6DXFFsSGuKDZERPJPiawT+/btM4fDb9y4cWE3p8hbsWIFx48fB+Duu+92SGr79OnDH39t5LN5S/Ct2oTH5mzFtjSB+JQMfKo0xpocT+mb78JqWCjl6U7DSoE0Cg+kQaVA3n7hCdYt/wEMOwNePET16uFAOM2bNWX9+vXs3buXVq1aMXLkSIKCgpg9ezaLFy8GwMfHh4cffviqjqtly5bm608//ZThw4dz4MABsrKy8PDw4L333jPLW7XSnLIlnfoNcUWxIa4oNkRE8k+JrFy1o0ePmq+7deuG3W7w084TLF6znW/fGElq7H58qt1M0L8e4gRASgbubhbKtnmQ8yePUio9nl+e6UDNcv54uP8zmMGicv6sM+wAnD9/3lz+8ccf07ZtW86dO8eWLVsYNGhQrja99957BAcHX9VxNWrUiFatWvHnn39y4MABbrnlFnr06IGvry/Lli1j/fr1APj7+9O/f/+r2peIiIiIiOSdElknypYti81m0+2ieZRzyoBVB5NY+MEf7DuZgmG3kZ5yFoD0qM0kb1jMTXWq8vbzI4isGEjHdhNZt24dSUBy9Bg8Qv+5FTgtLY1ffvkFyB4VODw83Cy75ZZb+O233xg0aBC7d+92aEtISAiTJ09m4MCBBXJs06ZNo02bNiQnJ7N3717efPNNp+sEBAQUyP6k+FK/Ia4oNsQVxYaISP5p+h25asePH6d68054V72JoFb3A1Dax4N+zatwcPls5s74D2mp2Z/F3Llzuf/+7HWmT5/O0KFDAahevTqffPIJHTt2ZN++fTz11FNmInvfffcxb968XPs1DIPff/+dP/74g6ysLOrXr0+PHj3w9vYu0OPbvn07Q4YM+Wdgqv+pXLky7733Hr169SrQ/YmIiEjJpPNXkbxTIltCJCQksGHDBjIzM6lXrx516tS56joNw2DNgQR6du9Cwv6/sXiVImzINNJ3r6RdRRvlAv1YtGgR8fHxAISHh3Po0CG8vLyA7NuFb7nlFnOKG2dKlSrFX3/9RcOGDa+6vVdr06ZNrFmzxkyaO3furG/RRUREpMDo/FUk75TI3uBOnjzJ2LFj+fbbb8nMzDSXt2nThrfeesthQKMrsf5wIlN+3c+GqNMk/vQhqduXA2Dx9MHISs+1funSpfn1119p3ry5w/KYmBjuuusuduzYkWuboKAgFi5cSMeOHfPVRhEREZHiROevInmnRPYGdvz4cVq3bs3hw4edlnt5efHDDz/QuXPnPNW3e/du3v/0S9Ia9mLNwcTsOtzduD00g1WfjmP4sKEcOHCA2bNnc/Zs9rOx7u7u9OjRgwkTJlCvXj2n9WZlZfH999/z1VdfcezYMQICArj77rsZMGAAZcqUyceRi4iIiBQ/On8VyTslsk7s378fq9WKh4cHtWvXvlZNvOZ69+7NokWLAAgMDKLzwKew+pVj29/rOX70MPb0VEr7eLDql6WEBgdS2scDT3fn78/g4aP48pMPASjfdwKla9xM36aVeaJ9TcKCfM158CD7luGdO3eSlZVFrVq1KFeu3PU54OvgRokNKXiKDXFFsSGuKDbkYkpkRfJOoxY7cf78eXNet6LGbrezbt06YmNjKV26NG3atKF06dK51ouJiWHx4sVYPLyp0OJuat41lPVnMsAGNImgXJN/1u06dYP52s/LnQBfT/y93Eg7k8ipY0dIz7KRnupnrhN4ZBX/nfY0lcuWMpddSGIBfH19adq0acEeeBFRlGNDCpdiQ1xRbIgrig0RkfxTIuuExWIx/xUls2fPZvz48Q63CpcuXZohQ4bw+uuv4+vray5fsmI1Abf1w/+mLrj7BhBzJoPSPh60q1Oe9CwbMScS2L73IG4+fnj7l8Hm5olhGCQe3snRrcsIbHU/nmUrQfl6uAO+tiw8gytjpKfy7KP3OySxJUlRjQ0pfIoNcUWxIa4oNkRE8k+3FhcTkyZN4qWXXnJZ3q5dO37++WcOJqbz+Zoo/m9zLHay/zAGeWQxuktj+txaGT/v7O8uoqKiqF69OgD33nsv8xcs5ONPPmP0E8MBcA8oh3fF2rj5+BMUUoGEnX+QfjIqu8zdnVWrVtG6detrecgiIiIiJcqNdv4qci3pimwhycrKYsmSJaxevdqcEqdfv36ULVs217pbt251SGI7duxI586d2bNnD9988w2ZmVmsj06l/WuLibNduM3YQnrMLpI3/h/Vwn0ZMGGFwze+CxcuNF/XrFkTD3c3+t3XmzGjn8RqtWJLjqdWtTC++eZT6tevT2JiImPGjGHmzJnYbDYmTZrEsmXLrtn7IyIiIiIi4oquyBaCVatW8fDDDxMTE+Ow3MfHh3HjxvHCCy84JJ2PPvooM2bMAGDcuHG89tprAJzPtPHOotV88tt+PIPDAXB3s9C1YUUGt6pCr/a3EhWVfRV16NChvPDCC5QqVYpnn32W2bNnc+Gj3717tzmicKVKlYiLiwNgx44dNGjQwGyH1WqlRo0aREdHY7FYOHny5A01kJOIiIhIYSrK568iRY0S2ets3bp1tG/fnoyMDJfrjB8/npdfftn8uWbNmhw6dAhvb28SEhIwPLyZvvowX/11lKS0LADsGedI2foz309+in/d2hCA+fPnc999912yPQMGDGDmzJnmz6GhoZw8eZKKFSuaCW1OgwcP5ssvvwRg27ZtNGrUKM/HLiIiIiKuFdXzV5GiSL8VFzl69CjTpk3j/fffZ9myZRR0nj9q1CgziW3Tpg0//PADa9asYfjw4eY6r732GrGxsebPF9b39/dnQ8w5Or+3mg9/O0hSWhbhZXypmbyF2KkDObPqSwI8bOZ2d911F5MmTcLLy8tpWwIDA5k4cWKuZQDx8fEkJCTk2mb37t3m64CAgCs9/GIvPj6eEydOEB8fX9hNkSJGsSGuKDbEFcWGiEj+6RnZ/4mOjubJJ59kyZIlDslrZGQk77zzDl26dLnqfWzZsoWNGzcC0KBBA/773/+aQ+7fdttt+Pv7M3nyZGw2G1988YV5VbZWrVrEJSZDiwEMnrUJgIiypXjuzrrcVtWfWjXuw8g8j6enJ1WrVuXs2bM899xzzJ07l7Zt23L48GFmzJhhPo9bpkwZunfvzpAhQ3KNlNi9e3emTJmC1WrlmWeeYcaMGWYbZ8+ezfr16832V6lS5arfk+ImLi7OnCpBt1VLTooNcUWxIa4oNkRE8k+JLNlzrrZq1Ypjx47lKtu9ezfdunVj7ty59O3b96r2s23bNvP1gAEDcs0bN2TIECZPngxkJ70AhmHQtNcwDtS34u4XhGG3868KViYPaMWRg/vocffz5pXTXr16ERQUhM1mY+nSpSQnJ7N06VIAXnnllTy1ccSIEXz00UdkZmYye/ZsVq5cSceOHdm9ezcbNvwz3+xTTz2l6QJERERERKRQKJEFnnzySTOJDQ0NpX///pQtW5bvvvuOTZs2YbfbeeSRR7jjjjsICgrK935yPt+QmZmZqzznMjc3N04mp/PS4p2siPHH3Q8y44+S+NMHfH18P1+PcdzW39+fcePGAdnT4wwaNIh3332X++67D6vVmuc2Vq9enVmzZtG/f39sNhsxMTEOz9BC9uBTgwYNynOdN5IqVapgt9v1rIrkotgQVxQb4opiQ0Qk/0r8YE9Hjx6lWrVqGIZBhQoV2L59O+XLlzfruP/++1mwYAEAH3zwASNHjsx3m/bs2UNkZCSQnTBu374dPz8/s3zo0KFMnz4dgAHjP+VvexVS0q14ulsY1CyMZVNGsfaP1bnqtVgsrFixgg4dOpjLkpKS8PDwoHTp0rnWz4s///yTN954g6VLl5q3Wjdq1IjRo0czcOBAXY0VERERKWAa7Ekk70r8Fdm1a9eaidqQIUPMJPZchhVPdzdeeOEFM5FdvXr1VSWy9erVo127dqxatYrDhw/TtGlTRo4cSXBwMN988w3ff/89HkGhhHQdxaq0SoCVxpWDeLtXI+qElub57iv57bffmD17NrGxsRw8eJCYmBgMw+DEiRMO+ypTpky+2wnQqlUrlixZQkJCAsePHycgIICIiAglsCIiIiIiUuhKfCKb83be4OBgAHbHJfPE3M20r1OeAY2CzfJLTZmTVx999BGtW7fm7Nmz7Nmz55/Rii1ulG7ag6A2/XHz9MHH040xd9ShV8Ng5nwzm3+vWsX8+fO5/fbbuf322wFYs2YNr732GkOGDOGee+656rY5ExISQkhIyDWpW0REREREJD9KfCJbr1498/XcuXMZNWoUMadTORx/jsPxURzbHOV03fxq0KABq1evZtCgQWzevBkAz5AqBHcZiXdYHQBa1QjmjZ4NqRLsR6dOnVixYgWQffW4devWZl2tW7dm+fLlV90myTur1YphGFgsFjw8Svyvj+Sg2BBXFBviimJDRCT/Snyv2axZMxo0aMDOnTvZuHEjffv2pWfPnrSrWJpVx91YlhiMe+lgbCmJPPLIIwWyz0aNGrFp0ybWr1/PR8t3sS6tPHbc8PeyMK57A/reWtm8hXfgwIFmIrtixQqHRFauv127dplTJTRu3LiwmyNFiGJDXFFsiCuKDRGR/CvxiazFYuGdd96ha9eu2O12Fi1axKJFi8Ddg9D+7+AdWpOQbmO4NyiaOnXqFOh+o9zCWJuWiPXsKUJiV3Ni08+0enSDw3OovXv35u+//2bQoEE0bNiwwPYvIiIiIiJSXGkINKBz5858++23jiP82qwk/PA29ow0fCIaUqtH/gd5cmblvlP8+/92AlD/3Ga2/TiTkydO8Nlnnzms5+3tzbvvvqsktogICAggMDCQgICAwm6KFDGKDXFFsSGuKDZERPKvxE+/k9PZs2f56quvWL16NRkZGdStW5dq7frw5u8ncbPAnEdb0KJ6sMvtLycjI4Off/6ZkBqNeXT+XtIybfS6OZynbwuhSpUquLm58dhjj/Hhhx/mex8iIiIiUjxp+h2RvFMimwdjF2xjwd+xVAjw5qdR/6Ksn9cV17FgwQKGDh3KmTNnqHLPaKh7O61rhvDFwKZ4ebixcOFCWrduTWho6BXXLSIiIiLFnxJZkbzTb0UejL+nPjXK+XEyOYMxC7ZxudzfMAzsdrvDsho1anDmzBkATmxeQd3Q0kzrfzNeHtkfQe/evZXEioiIiIiI5IES2Two5eXBfx7MTjp/23uKz9dEOV3vyJEjjBs3jpo1a7J06VKHssiGjShTpS5+9dtTtcODfDmoKaV9PK9H80VERERERG4ourXYicOHD2O1WvHw8KB69erm8q/+Osq4/9uJp7uFRcNb0Sg8yGG7pUuX0q1bNwAeeOAB5syZ87+2GIz6dis/bD1GgI8nC4a3pG6oBnYojlzFhohiQ1xRbIgrig25mG4tFsk7/VY4kZKSQnJycq6OpH/zCLo0CCUzy0q/Vz5h+559DuWdOnWibNmyuLm5kZaWZt6C/PYv+1iyLQ5Pdzc+eegWJbHFmKvYEFFsiCuKDXFFsSEikn8lfh7ZK2GxWLg37BxfPD6Y6OREBp7czd9LZpnzvnp5ebFgwQIiIyPN512/+uson/x+CIC3ejXitpohhdZ+ERERERGRG4FuLXbCZrOZr93d3R3KEhISqBgWhjUrCze/IGb/uol+LWs4rWfF7pMM/WoTdgOe6VSbJzvWyseRSFFyqdiQkk2xIa4oNsQVxYZcTLcWi+SdfiucsFgsrFy5kgEDBvDpp586lIWEhNC7Vy8a3XY7wZ2f4LUf93DgZO5bgrbFnOHJuVuwG3B/08o80aHm9Wq+XEPu7u7mP5GcFBviimJDXFFsiIjkn67IOrFnzx4iIyMBaNKkCVu2bHEoNwwDw4ABX27gjwMJ1KlQmu+fuA0fz+w/RNGJafSctpaE1Eza1i7HjAG34umu7wxERERExDVdkRXJO/1WOFGvXj2aNWsGQHR0NMePH3cot1gsuLlZeLdvE0L8vdl3MoXXftwNQNK5TAZ+uYGE1EzqhwXwcb+blcSKiIiIiIgUoGKVYaWmpjJ69GjCwsLw8fGhSZMmzJs3r8D3k5SUxNNPP82XX35JXFwcFStWdLpeudLevH9fEywWmLM+mu82x/Lo7E0cTjhHpSBfvhzYFH9vjad1I0lKSiIxMZGkpKTCbooUMYoNcUWxIa4oNkRE8q9YZVk9e/Zk48aNvPnmm9SuXZs5c+bwwAMPYLfbefDBBwtsP9HR0dSoUQNPT0+8vb0vuW7rWiEMal6JL/46xtPztwHg5+nGzEFNKR/gU2BtkqIhOjqarKwsPD09KVOmTGE3R4oQxYa4otgQVxQbIiL5V2yuyC5btoxff/2VqVOnMmzYMNq3b8/06dPp1KkTY8eOdRj573qx2Wy88MILvNGvNemx2bcWG9YsDs16jice7p3rlmQRERERERG5esXmiuzixYvx9/enT58+DssHDRrEgw8+yPr162nVqlWB7KtSpUrY7fZLPlhvGAbDhg3j888/ByDr+7cIatOPc3vXkBGzg+UxO/jXv/7FX3/9RXBwcIG0SwpfXmJDSibFhrii2BBXFBsiIvlXbBLZnTt3Uq9ePTw8HJvcqFEjs/xyieyuXbuoUqUKAQEB5rKMjAz27t0LQJkyZYiIiCAkJMQsP3DgAGlpaQA0btzYXL569WozifXw8GDQAz2555472Ls3gilTjnP8+HEOHjzIyJEjmTBhAtWrV3doS1RUFMnJyQDUr1/f4bjOnDnD0aNHAQgLC6NcuXIO227fvh3DMPD19aV27doOZTExMZw+fRqAOnXq4OPzz+3NqampHDp0CIDy5cvnevZ39+7d5i1OF0ZtvuD48eOcOnUKgBo1auDv72+Wpaens2/fPgDKli1L5cqVHbbdv38/58+fx2KxmJ/XBfHx8cTFxQFQpUoVgoKCzDKr1cquXbsACAgIoFq1ag7bHj582BzZr0GDBg7TFyQlJREdHQ1knyjk/EwBtm3Lvg28VKlS1KrlOL9vdHS0+bxS3bp1HW4v9/LyIioqymxfaGiow7a7du3CarXi7e1N3bp1Hcri4uKIj48HoGbNmvj5+ZllaWlpHDhwAIDg4GDCw8Mdtt23bx/p6em4u7vToEEDh7JTp06ZV/+rVq1KYGCgWZaZmcmePXsACAwMpGrVqg7bHjp0iNTUVAAaNmzocDKVmJhIbGwsAOHh4Q5fyNjtdnbs2AGAv78/NWo4zqV85MgRzp49C2QPnubl5WWWnT17liNHjgBQsWJFypcv77Dtzp07sdls+Pj4UKdOHYey2NhYEhMTAahVqxalSpUyy86dO8fBgwcBKFeuHGFhYQ7b7t27l4yMDDw8PKhfv75D2YkTJzh58iQA1apVu2wfkZOrPgKy550+duwYABEREQ63DtpsNnbu3Alkj0ipPuLG6COSk5PNPqJChQqEhoY61K0+Ipv6iH9c+Gzc3d3VR1Ay+4ic9u3blys2RcS5YpPIJiYm5urEIbvDu1B+OVarlYtnGzIMg6ysLLPc2TYXynOaNm2a+Xrs2LE888wzBAcHc9ddd9G7d2/q1q1Leno6P/zwA88999wl6724TXa73Sxzdst0VlYWhmHg6emZq8xms11Vvc6O9eJ67Xa7Q1nO99BZvReO1WKx5LveK/lsLtTlql4gz/VeKl5cvYdWq9Xpt+uX+mzyUm9WVpbTskvVe2Hby9XrTF7fQ2fb52zTxS53rJmZmdjtdqfzKhbEe+jsPcprvUUlDtVH5K63qHw26iNy16s+Qn3ExfWqj7j0eygieVNsElnAaQeWl7ILPDw8cq1nsVjMjvziq70Xljnr6Dds2ACAr68vPXv2dDgpqVKlCt26dWPhwoWkpqYSExOT6xvEnPVe3CY3NzezzNkfak9PTwzDcNped3f3q6o35/+u6r34BCzne+is3gvH6uwzymu9V/LZXKjLVb1Anuu9VLy4eg9zrpPTpT6bvNRrs9mcll2q3gvbXqreq30PL3esF7vcsXp5eWGz2a7Je2i326/496YoxqH6iNz1FpXPRn1E7nrVR6iPuLhe9RGXfw9F5PIshrOvHougli1bYrPZzATygl27dtGgQQM+/fRThg4dai6/1hNKV6tWjSNHjuDv709SUlKujqxfv37MmTMHgC1bttCkSZMC2a+IiIiI3Jiu9fmryI2k2FyRbdiwIXPnzsVqtTokjReewbn4maCrsW3bNvMZD2fPswA0adKEI0eOkJqayrx58+jfv79ZduLECb7//nsA/Pz8cj07IcVXXmJDSibFhrii2BBXFBsiIvlXbL7euffee0lNTWXRokUOy2fNmkVYWBjNmze/ru0ZNmyY+frRRx/l5ZdfZt26dXzxxRe0bt2ac+fOAdC/f3+HATtERERERETk6hSbK7JdunShU6dODB8+nOTkZGrWrMncuXP5+eef+frrr50+Z5BfpUqVynXl92KdO3emV69eLFq0iPT0dCZMmMCECRMc1qlUqRIvv/xygbVLCl9eYkNKJsWGuKLYEFcUGyIi+VdsnpGF7GHfX3rpJebPn8/p06epW7cuL7zwAvfff3+uda/HMwYZGRmMHDmSGTNm5BrRrmnTpsybN8/pSMsiIiIiIhfTM7IieVesEtkrcT07gpiYGObMmUNMTAwBAQHcddddtGrVKk8jKYuIiIiIgBJZkSuhRFZEREREpAjQ+atI3um3QkRERERERIoVjS7gRHR0tDn4QkRERGE3R4oQxYa4otgQVxQb4opiQ0Qk/3RF1omkpCROnz5NUlJSYTdFihjFhrii2BBXFBviimJDRCT/lMiKiIiIiIhIsaLBnpzIyMjAMAwsFgve3t7XqolSDCk2xBXFhrii2BBXFBtyMQ32JJJ3ekbWCf0xEVcUG+KKYkNcUWyIK4oNEZH809c7IiIiIiIiUqwokRUREREREZFi5Ya9tdjZo792uz1P2+Z8NqF06dIF1iYp/hQb4opiQ1xRbIgrig25mLNz1Rt0OBuRq3bDDvZktVo5d+5cYTdDRERERCTf/Pz88PC4Ya89ieSbbi0WERERERGRYkWJrIiIiIiIiBQrSmRFRERERESkWLlhn5G12+25Hpi3WCxYLJZCapGIiIiIiGuGYeQa3MnNzQ03N117ErnYDZvIioiIiIiIyI1JX++IiIiIiIhIsaJENofU1FRGjx5NWFgYPj4+NGnShHnz5hV2s+Q6SklJ4dlnn+WOO+6gXLlyWCwWXn31Vafrbt68mdtvvx1/f3+CgoLo2bMnhw8fvr4Nluvmt99+Y/DgwdStWxc/Pz8qVarEPffcw99//51rXcVGybJ15QXSbwAADzFJREFU61buuusuIiIi8PX1pWzZsrRs2ZKvv/4617qKjZJtxowZWCwW/P39c5UpNkqWVatWmY+8Xfzvr7/+clh3xYoVtGzZklKlShESEsLAgQM5depUIbVcpOhQIptDz549mTVrFq+88go//fQTTZs25YEHHmDOnDmF3TS5ThITE/nss8/IyMigR48eLtfbu3cv7dq1IzMzk/nz5/PFF1+wf/9+2rRpQ3x8/HVssVwv06ZN48iRI4waNYply5bxwQcfcOrUKVq0aMFvv/1mrqfYKHnOnDlD5cqVmTRpEsuWLWP27NlUrVqVhx56iIkTJ5rrKTZKtmPHjjFmzBjCwsJylSk2Sq5Jkyaxbt06h38NGjQwy3///Xe6dOlChQoV+P777/nggw9YsWIFHTt2JCMjoxBbLlIEGGIYhmEsXbrUAIw5c+Y4LO/UqZMRFhZmWK3WQmqZXE92u92w2+2GYRhGfHy8ARivvPJKrvX69OljhISEGGfPnjWXHTlyxPD09DSeffbZ69VcuY5OnjyZa1lKSopRoUIFo2PHjuYyxYZc0Lx5c6Ny5crmz4qNkq1bt25G9+7djQEDBhh+fn4OZYqNkmflypUGYCxYsOCS6zVt2tSIjIw0srKyzGVr1641AGPq1KnXupkiRZquyP7P4sWL8ff3p0+fPg7LBw0aRFxcHOvXry+klsn1lJeRra1WKz/++CO9evUiICDAXF6lShXat2/P4sWLr3UzpRCUL18+1zJ/f38iIyOJiYkBFBviKCQkBA8PD0CxUdJ9/fXX/P7770ydOjVXmWJDXDl27BgbN27koYceMvsSgFatWlG7dm3FhpR4SmT/Z+fOndSrV8+howBo1KiRWS4CcOjQIc6fP2/GRk6NGjXi4MGDpKenF0LL5Ho7e/Ysmzdvpn79+oBio6Sz2+1YrVbi4+OZOnUqv/zyC8899xyg2CjJTp06xejRo3nzzTcJDw/PVa7YKNkef/xxPDw8CAgIoHPnzqxZs8Ysu3Du6So2dG4qJZ0S2f9JTEykbNmyuZZfWJaYmHi9myRF1IVYcBUvhmGQlJR0vZslheDxxx/n3LlzvPTSS4Bio6QbMWIEnp6elC9fnqeeeooPP/yQYcOGAYqNkmzEiBHUqVOH4cOHOy1XbJRMgYGBjBo1ik8//ZSVK1fywQcfEBMTQ7t27fjll1+Ay8eGzk2lpPO4/Colx6VuKb3c7aZS8iheSrZx48bxzTff8NFHH3HLLbc4lCk2SqYXX3yRIUOGcOrUKZYsWcITTzzBuXPnGDNmjLmOYqNkWbRoEUuWLGHLli2X/XwVGyXLTTfdxE033WT+3KZNG+69914aNmzIs88+S+fOnc0yV5+/4kJKOiWy/xMcHOz0m63Tp08Dzr8Nk5IpODgYcH6V/vTp01gsFoKCgq53s+Q6Gj9+PBMnTuT111/niSeeMJcrNkq2iIgIIiIiAOjatSsAL7zwAgMGDFBslECpqak8/vjjPPnkk4SFhXHmzBkAMjMzgezRrj09PRUbYgoKCqJbt2588sknnD9//rKxoXNTKel0a/H/NGzYkD179mC1Wh2W79ixA8BhKHQp2WrUqIGvr68ZGznt2LGDmjVr4uPjUwgtk+th/PjxvPrqq7z66qu8+OKLDmWKDcmpWbNmWK1WDh8+rNgogRISEjh58iRTpkyhTJky5r+5c+dy7tw5ypQpQ79+/RQb4sAwDCD7auuFc09XsaFzUynplMj+z7333ktqaiqLFi1yWD5r1izCwsJo3rx5IbVMihoPDw+6d+/Od999R0pKirk8OjqalStX0rNnz0JsnVxLEyZM4NVXX+Xf//43r7zySq5yxYbktHLlStzc3KhevbpiowQKDQ1l5cqVuf517twZHx8fVq5cycSJExUbYkpKSuLHH3+kSZMm+Pj4UKlSJZo1a8bXX3+NzWYz1/vrr7/Yt2+fYkNKPItx4asf4Y477mDTpk289dZb1KxZk7lz5zJ9+nS+/vpr+vXrV9jNk+vkp59+4ty5c6SkpDB48GD69OlD3759gezbBUuVKsXevXtp2rQpN998M88//zzp6em8/PLLnD59mq1bt1KuXLlCPgopaFOmTGHMmDHceeedTpPYFi1aACg2SqChQ4cSEBBAs2bNqFChAgkJCSxYsIBvv/2WsWPH8vbbbwOKDck2cOBAFi5cSGpqqrlMsVHyPPjgg0RERHDrrbcSEhLCgQMHmDJlCocOHeKnn37i9ttvB2DVqlV06tSJ7t27M2LECE6dOsXzzz9PYGAgmzZtwtvbu5CPRKQQFeIctkVOSkqKMXLkSCM0NNTw8vIyGjVqZMydO7ewmyXXWZUqVQzA6b+oqChzvU2bNhkdO3Y0SpUqZQQEBBg9evQwDh48WHgNl2uqbdu2LuPi4q5UsVGyfPHFF0abNm2MkJAQw8PDwwgKCjLatm1rfPXVV7nWVWzIgAEDDD8/v1zLFRslyxtvvGE0adLECAwMNNzd3Y1y5coZ9957r7Fhw4Zc6y5fvtxo0aKF4ePjY5QtW9Z4+OGHjZMnTxZCq0WKFl2RFRERERERkWJFz8iKiIiIiIhIsaJEVkRERERERIoVJbIiIiIiIiJSrCiRFRERERERkWJFiayIiIiIiIgUK0pkRUREREREpFhRIisiIiIiIiLFihJZERERERERKVaUyIqIFFF//vknr776KmfOnMlV1q5dO9q1a3f9G3UZs2fPply5cqSkpBRaG/71r38xevToQtu/iIiIXHsWwzCMwm6EiIjk9s477zB27FiioqKoWrWqQ9nu3bsBiIyMLISWOZeWlkbt2rUZPXo0Y8aMKbR2/P7773Tq1IkdO3ZQp06dQmuHiIiIXDu6IisiUgxFRkYWqSQWYNasWSQmJjJkyJBCbUfbtm2pU6cOU6ZMKdR2iIiIyLWjRFZEpAh69dVXGTt2LADVqlXDYrFgsVhYtWoVkPvW4iNHjmCxWJg8eTJvvfUWVatWxdfXl3bt2rF//36ysrJ4/vnnCQsLIzAwkHvvvZdTp07l2u+3335Ly5Yt8fPz4//bu7eQKLc/jOPfdo46mjqVhaWYCpGZhorD5IWOYaG2PVwkSYElHSDoZBSICYYiGkGUhhgdZETIQwc0DDOiLsRDIQh2440VZtKgVCiWgum+2OxhD5a7/6b9N+X5wMC4Zi1/P967Z9aa912xYgVJSUn09vb+UM9VVVWkpaVhMpmcxu/cuYPFYsHHxwcPDw9CQkI4ePCg05yxsTHOnj1LcHAwrq6u+Pv7k5uby8TEhNO8mZkZrl69SmRkJEajEZPJxLZt23jw4IHTvOzsbG7fvr2gR5xFRETkv6MgKyLyCzp8+DAnTpwA4P79+3R1ddHV1UV0dPS86yorK+no6KCyspKbN2/S399PWloahw4dYmRkhOrqai5evMiTJ0/m7JyWlpayd+9ewsLCaGxspLa2lvHxceLi4hxHmb9naGiIly9fsn37dqfxrq4usrKyCAkJob6+nocPH1JYWMj09LRjzufPn7FardTU1HDy5ElaW1vJy8vDZrORnp7O338Bk5OTw6lTpzCbzTQ0NFBfX096ejpv3rxxqpuQkMDExIQj+IuIiMjS4rLQDYiIyFwBAQEEBgYCEBUVNec3st9jMploamrit9/+/J5ydHSU3NxcQkNDaW5udszr7+/nypUrjI2N4e3tzdu3bzl//jzHjx+noqLCMW/nzp1s3LiRoqIiGhoavlu3s7MTYE7Q7uzsZHZ2lmvXruHj4+MYz8nJcbyvqKigr6+P58+fExMTA0BiYiL+/v5kZmby6NEjUlJSaG9vp7a2loKCAkpKShzrk5OT5/QTFRXFsmXL6OjoIC0t7UcunYiIiCwi2pEVEVlCdu3a5QixAJs3bwbg999/d5r31/jg4CAAbW1tTE9Ps3//fqanpx0vd3d3rFbrP+5sDg8PA7B27VqncbPZDMCePXtobGzk3bt3c9a2tLQQHh5OZGSkU+2kpCSn49Stra0AHDt27B+vg8FgwGQyfbOeiIiILH4KsiIiS8iqVauc/nZ1dZ13fHJyEgC73Q78GTwNBoPTq6GhgdHR0XnrfvnyBQB3d3en8fj4eJqamhwhOSAggPDwcOrq6hxz7HY7fX19c+p6eXkxOzvrqD0yMsLy5cvx8/P7oWvh7u7u6EtERESWFh0tFhERfH19Abh79y4bNmz41+s/fPjAunXrnD7LyMggIyODqakpuru7KSsrY9++fQQFBREbG4uvry9Go5Hq6up5//eaNWv4+vUr79+/n1PjWz5+/OhYKyIiIkuLgqyIyC/Kzc0N4P+yq5iUlISLiwsDAwPs3r37f14fGhoKwMDAAFu2bPnmHDc3N6xWKyaTiba2Nnp7e4mNjSU1NZXS0lJWr15NcHDwd2ukpKRQVlZGVVUVxcXF8/YzPDzM5OTkL/eIIhEREfk5FGRFRH5RERERAJSXl3PgwAEMBgObNm3Cy8vrp9cKCgqiuLiYgoICXr16RXJyMitXrsRut/PixQs8PT0pKir67nqLxYLRaKS7u5v09HTHeGFhIUNDQyQmJhIQEMCnT58oLy/HYDBgtVoByM3N5d69e8THx3P69Gm2bt3KzMwMg4ODPH78mDNnzmCxWIiLiyM7O5uSkhLsdjupqam4ubnR29uLh4eH4y7PAN3d3QBz7qIsIiIiS4OCrIjILyohIYH8/Hxqamq4ceMGMzMzPHv2zOn5sT9Tfn4+YWFhlJeXU1dXx9TUFH5+fpjNZo4ePTrvWldXVzIzM2lubqa0tNQxbrFY6OnpIS8vj5GREUwmEzExMTx9+tSxc+vp6Ul7ezsXLlzg+vXrvH79GqPRSGBgIDt27HC6Y7PNZiM6Oppbt25hs9kwGo2EhYVx7tw5p36ampqIiIhwfBkgIiIiS8uy2b8/oE9ERORf6unpwWw2093djcViWbA+xsbGWL9+PZcvX+bIkSML1oeIiIj8dxRkRUTkp8nKymJiYoKWlpYF6+GvZ9729fXh4qKDRyIiIkuRHr8jIiI/zaVLlzCbzYyPjy9YD97e3thsNoVYERGRJUw7siIiIiIiIrKoaEdWREREREREFhUFWREREREREVlUFGRFRERERERkUVGQFRERERERkUVFQVZEREREREQWFQVZERERERERWVQUZEVERERERGRRUZAVERERERGRReUPZySp3mG+O4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4"/>
          <p:cNvGrpSpPr/>
          <p:nvPr/>
        </p:nvGrpSpPr>
        <p:grpSpPr>
          <a:xfrm>
            <a:off x="-504214" y="160338"/>
            <a:ext cx="6532614" cy="907872"/>
            <a:chOff x="-435429" y="-397668"/>
            <a:chExt cx="7075714" cy="1618343"/>
          </a:xfrm>
        </p:grpSpPr>
        <p:sp>
          <p:nvSpPr>
            <p:cNvPr id="50" name="Rectangle 4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265634" y="-83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Détecteur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d’anomalies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-404224" y="5497571"/>
            <a:ext cx="6291922" cy="907872"/>
            <a:chOff x="-435429" y="-397668"/>
            <a:chExt cx="7075714" cy="1618343"/>
          </a:xfrm>
        </p:grpSpPr>
        <p:sp>
          <p:nvSpPr>
            <p:cNvPr id="69" name="Rectangle 68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6" descr="C:\Users\qde\Desktop\Kalman-FalseDataInjection\Presentations\FlatIcons\smoke-detec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9729" y="245833"/>
            <a:ext cx="737129" cy="737129"/>
          </a:xfrm>
          <a:prstGeom prst="rect">
            <a:avLst/>
          </a:prstGeom>
          <a:noFill/>
        </p:spPr>
      </p:pic>
      <p:pic>
        <p:nvPicPr>
          <p:cNvPr id="9218" name="Picture 2" descr="C:\Users\qde\Desktop\Kalman-FalseDataInjection\Presentations\FlatIcons\Figure_chi2.png"/>
          <p:cNvPicPr>
            <a:picLocks noChangeAspect="1" noChangeArrowheads="1"/>
          </p:cNvPicPr>
          <p:nvPr/>
        </p:nvPicPr>
        <p:blipFill>
          <a:blip r:embed="rId3"/>
          <a:srcRect l="7753" t="9962" r="8448" b="4963"/>
          <a:stretch>
            <a:fillRect/>
          </a:stretch>
        </p:blipFill>
        <p:spPr bwMode="auto">
          <a:xfrm>
            <a:off x="731301" y="1627095"/>
            <a:ext cx="4484166" cy="3414937"/>
          </a:xfrm>
          <a:prstGeom prst="rect">
            <a:avLst/>
          </a:prstGeom>
          <a:noFill/>
        </p:spPr>
      </p:pic>
      <p:grpSp>
        <p:nvGrpSpPr>
          <p:cNvPr id="4" name="Group 4"/>
          <p:cNvGrpSpPr/>
          <p:nvPr/>
        </p:nvGrpSpPr>
        <p:grpSpPr>
          <a:xfrm>
            <a:off x="6646335" y="1241851"/>
            <a:ext cx="7590142" cy="897747"/>
            <a:chOff x="-150339" y="-169803"/>
            <a:chExt cx="6997148" cy="1600295"/>
          </a:xfrm>
        </p:grpSpPr>
        <p:sp>
          <p:nvSpPr>
            <p:cNvPr id="29" name="Rectangle 28"/>
            <p:cNvSpPr/>
            <p:nvPr/>
          </p:nvSpPr>
          <p:spPr>
            <a:xfrm>
              <a:off x="-150339" y="-169803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6504" y="-35450"/>
              <a:ext cx="6923313" cy="14659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949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73" y="490740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False Data Injection Attack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56135"/>
            <a:ext cx="5455917" cy="3300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51611"/>
            <a:ext cx="5455917" cy="310987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31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[MO2010]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70592" y="2430123"/>
            <a:ext cx="4875550" cy="3142342"/>
            <a:chOff x="207735" y="2491355"/>
            <a:chExt cx="5829300" cy="37570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77" y="2491355"/>
              <a:ext cx="3705845" cy="106577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24601"/>
              <a:ext cx="4114800" cy="1193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35" y="4673599"/>
              <a:ext cx="5829300" cy="157480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039" y="1825625"/>
            <a:ext cx="5270761" cy="44896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377372" y="76912"/>
            <a:ext cx="10856686" cy="1097384"/>
            <a:chOff x="-435429" y="-397668"/>
            <a:chExt cx="7075714" cy="1618343"/>
          </a:xfrm>
        </p:grpSpPr>
        <p:sp>
          <p:nvSpPr>
            <p:cNvPr id="11" name="Rectangle 10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7550" y="-151267"/>
            <a:ext cx="10515600" cy="1325563"/>
          </a:xfrm>
        </p:spPr>
        <p:txBody>
          <a:bodyPr/>
          <a:lstStyle/>
          <a:p>
            <a:r>
              <a:rPr lang="en-US" dirty="0" err="1" smtClean="0"/>
              <a:t>Attaques</a:t>
            </a:r>
            <a:r>
              <a:rPr lang="en-US" dirty="0" smtClean="0"/>
              <a:t> sur un </a:t>
            </a:r>
            <a:r>
              <a:rPr lang="en-US" dirty="0" err="1" smtClean="0"/>
              <a:t>système</a:t>
            </a:r>
            <a:r>
              <a:rPr lang="en-US" dirty="0" smtClean="0"/>
              <a:t> </a:t>
            </a:r>
            <a:r>
              <a:rPr lang="en-US" dirty="0" err="1" smtClean="0"/>
              <a:t>utilisant</a:t>
            </a:r>
            <a:r>
              <a:rPr lang="en-US" dirty="0" smtClean="0"/>
              <a:t> </a:t>
            </a:r>
            <a:r>
              <a:rPr lang="en-US" dirty="0" err="1" smtClean="0"/>
              <a:t>Kalman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36451" y="1418850"/>
            <a:ext cx="0" cy="50007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576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512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[YANG2013]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80" y="1494149"/>
            <a:ext cx="3323786" cy="2938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9" y="4310139"/>
            <a:ext cx="1885366" cy="701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9" y="5531774"/>
            <a:ext cx="4484914" cy="641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7907" flipV="1">
            <a:off x="419408" y="2541489"/>
            <a:ext cx="2078398" cy="1439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8037407" flipV="1">
            <a:off x="-80199" y="4926554"/>
            <a:ext cx="1014371" cy="70254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836451" y="1418850"/>
            <a:ext cx="0" cy="50007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353932" y="1605567"/>
            <a:ext cx="4531909" cy="540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Maximum-magnitude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Wave-based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Positive deviation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Negative deviation</a:t>
            </a:r>
          </a:p>
          <a:p>
            <a:endParaRPr lang="en-US" sz="2000" dirty="0" smtClean="0"/>
          </a:p>
          <a:p>
            <a:pPr marL="3200400" lvl="7" indent="0">
              <a:buNone/>
            </a:pPr>
            <a:r>
              <a:rPr lang="en-US" sz="2000" dirty="0" smtClean="0"/>
              <a:t>+Mixed</a:t>
            </a:r>
          </a:p>
          <a:p>
            <a:endParaRPr lang="en-US" sz="20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037" y="5545858"/>
            <a:ext cx="2529239" cy="594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78" y="4402349"/>
            <a:ext cx="2604154" cy="533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93" y="3117299"/>
            <a:ext cx="3275007" cy="8487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037" y="1916142"/>
            <a:ext cx="3510598" cy="94986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-377372" y="113837"/>
            <a:ext cx="10856686" cy="1060459"/>
            <a:chOff x="-435429" y="-397668"/>
            <a:chExt cx="7075714" cy="1618343"/>
          </a:xfrm>
        </p:grpSpPr>
        <p:sp>
          <p:nvSpPr>
            <p:cNvPr id="20" name="Rectangle 19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197550" y="-91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Attaques</a:t>
            </a:r>
            <a:r>
              <a:rPr lang="en-US" dirty="0" smtClean="0"/>
              <a:t> sur un </a:t>
            </a:r>
            <a:r>
              <a:rPr lang="en-US" dirty="0" err="1" smtClean="0"/>
              <a:t>système</a:t>
            </a:r>
            <a:r>
              <a:rPr lang="en-US" dirty="0" smtClean="0"/>
              <a:t> </a:t>
            </a:r>
            <a:r>
              <a:rPr lang="en-US" dirty="0" err="1" smtClean="0"/>
              <a:t>utilisant</a:t>
            </a:r>
            <a:r>
              <a:rPr lang="en-US" dirty="0" smtClean="0"/>
              <a:t> </a:t>
            </a:r>
            <a:r>
              <a:rPr lang="en-US" dirty="0" err="1" smtClean="0"/>
              <a:t>Kalman</a:t>
            </a:r>
            <a:endParaRPr lang="en-US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969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77372" y="111095"/>
            <a:ext cx="10856686" cy="1063201"/>
            <a:chOff x="-435429" y="-397668"/>
            <a:chExt cx="7075714" cy="1618343"/>
          </a:xfrm>
        </p:grpSpPr>
        <p:sp>
          <p:nvSpPr>
            <p:cNvPr id="5" name="Rectangle 4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50" y="-91445"/>
            <a:ext cx="10515600" cy="1325563"/>
          </a:xfrm>
        </p:spPr>
        <p:txBody>
          <a:bodyPr/>
          <a:lstStyle/>
          <a:p>
            <a:r>
              <a:rPr lang="en-US" dirty="0" err="1" smtClean="0"/>
              <a:t>Attaques</a:t>
            </a:r>
            <a:r>
              <a:rPr lang="en-US" dirty="0" smtClean="0"/>
              <a:t> sur un </a:t>
            </a:r>
            <a:r>
              <a:rPr lang="en-US" dirty="0" err="1" smtClean="0"/>
              <a:t>système</a:t>
            </a:r>
            <a:r>
              <a:rPr lang="en-US" dirty="0" smtClean="0"/>
              <a:t> </a:t>
            </a:r>
            <a:r>
              <a:rPr lang="en-US" dirty="0" err="1" smtClean="0"/>
              <a:t>utilisant</a:t>
            </a:r>
            <a:r>
              <a:rPr lang="en-US" dirty="0" smtClean="0"/>
              <a:t> </a:t>
            </a:r>
            <a:r>
              <a:rPr lang="en-US" dirty="0" err="1" smtClean="0"/>
              <a:t>Kalman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[BAI2014]   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                           [MO2010]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70" y="1334240"/>
            <a:ext cx="4069965" cy="2576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168" y="1356566"/>
            <a:ext cx="4100304" cy="2644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52" y="4001294"/>
            <a:ext cx="3486426" cy="2759781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24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435429" y="162370"/>
            <a:ext cx="7075714" cy="1058305"/>
            <a:chOff x="-435429" y="-397668"/>
            <a:chExt cx="7075714" cy="1618343"/>
          </a:xfrm>
        </p:grpSpPr>
        <p:sp>
          <p:nvSpPr>
            <p:cNvPr id="6" name="Rectangle 5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2" y="-52444"/>
            <a:ext cx="10515600" cy="1325563"/>
          </a:xfrm>
        </p:spPr>
        <p:txBody>
          <a:bodyPr/>
          <a:lstStyle/>
          <a:p>
            <a:r>
              <a:rPr lang="en-US" dirty="0" err="1" smtClean="0"/>
              <a:t>Implémentation</a:t>
            </a:r>
            <a:r>
              <a:rPr lang="en-US" dirty="0" smtClean="0"/>
              <a:t> </a:t>
            </a:r>
            <a:r>
              <a:rPr lang="en-US" dirty="0" err="1" smtClean="0"/>
              <a:t>Kalman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Bibliothèque</a:t>
            </a:r>
            <a:r>
              <a:rPr lang="en-US" dirty="0" smtClean="0"/>
              <a:t> </a:t>
            </a:r>
            <a:r>
              <a:rPr lang="en-US" i="1" dirty="0" err="1" smtClean="0"/>
              <a:t>FilterPy</a:t>
            </a: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26" y="1325563"/>
            <a:ext cx="5566157" cy="4339089"/>
          </a:xfrm>
          <a:prstGeom prst="rect">
            <a:avLst/>
          </a:prstGeom>
        </p:spPr>
      </p:pic>
      <p:pic>
        <p:nvPicPr>
          <p:cNvPr id="1026" name="Picture 2" descr="C:\Users\qde\Downloads\bookshel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772" y="1325563"/>
            <a:ext cx="1465785" cy="146578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708991" y="4624864"/>
            <a:ext cx="3109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Implémentation</a:t>
            </a:r>
            <a:r>
              <a:rPr lang="en-US" sz="2400" dirty="0" smtClean="0"/>
              <a:t> des</a:t>
            </a:r>
          </a:p>
          <a:p>
            <a:r>
              <a:rPr lang="en-US" sz="2400" dirty="0" err="1" smtClean="0"/>
              <a:t>résultats</a:t>
            </a:r>
            <a:r>
              <a:rPr lang="en-US" sz="2400" dirty="0" smtClean="0"/>
              <a:t> de </a:t>
            </a:r>
          </a:p>
          <a:p>
            <a:r>
              <a:rPr lang="en-US" sz="2400" dirty="0" smtClean="0"/>
              <a:t>[MO2010] [YANG2013] </a:t>
            </a:r>
          </a:p>
          <a:p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08991" y="4624864"/>
            <a:ext cx="3109762" cy="1239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77354" flipV="1">
            <a:off x="3428993" y="3053936"/>
            <a:ext cx="2078398" cy="1439483"/>
          </a:xfrm>
          <a:prstGeom prst="rect">
            <a:avLst/>
          </a:prstGeom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359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925316" y="290953"/>
            <a:ext cx="6705601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75" y="153321"/>
            <a:ext cx="4555210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7" y="357810"/>
            <a:ext cx="758600" cy="75859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57" y="28700"/>
            <a:ext cx="6199482" cy="41005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25316" y="290953"/>
            <a:ext cx="6705601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75" y="153321"/>
            <a:ext cx="4555210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7" y="357810"/>
            <a:ext cx="758600" cy="75859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9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36" y="4048216"/>
            <a:ext cx="6406909" cy="2569616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-925316" y="290953"/>
            <a:ext cx="6705601" cy="1012690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075" y="153321"/>
            <a:ext cx="4555210" cy="1325563"/>
          </a:xfrm>
        </p:spPr>
        <p:txBody>
          <a:bodyPr/>
          <a:lstStyle/>
          <a:p>
            <a:r>
              <a:rPr lang="en-US" dirty="0" err="1" smtClean="0"/>
              <a:t>Étapes</a:t>
            </a:r>
            <a:r>
              <a:rPr lang="en-US" dirty="0" smtClean="0"/>
              <a:t> du </a:t>
            </a:r>
            <a:r>
              <a:rPr lang="en-US" dirty="0" err="1" smtClean="0"/>
              <a:t>filtrage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7" y="357810"/>
            <a:ext cx="758600" cy="75859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4" name="Groupe 38"/>
          <p:cNvGrpSpPr/>
          <p:nvPr/>
        </p:nvGrpSpPr>
        <p:grpSpPr>
          <a:xfrm>
            <a:off x="58605" y="1828824"/>
            <a:ext cx="4931016" cy="3504200"/>
            <a:chOff x="58605" y="1828824"/>
            <a:chExt cx="4931016" cy="350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" y="1828824"/>
              <a:ext cx="4931016" cy="3504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67507" y="2599267"/>
              <a:ext cx="629960" cy="270933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3450" y="4208589"/>
              <a:ext cx="1162302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9600" y="2974975"/>
              <a:ext cx="1098549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08300" y="3168650"/>
              <a:ext cx="2074971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3450" y="4018088"/>
              <a:ext cx="71120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507" y="3450167"/>
              <a:ext cx="629960" cy="270933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9620" y="3818063"/>
              <a:ext cx="938529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9305" y="3818063"/>
              <a:ext cx="1390175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37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9" name="Rectangle 28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sp>
        <p:nvSpPr>
          <p:cNvPr id="35" name="Ellipse 34"/>
          <p:cNvSpPr/>
          <p:nvPr/>
        </p:nvSpPr>
        <p:spPr>
          <a:xfrm>
            <a:off x="7295177" y="1481729"/>
            <a:ext cx="1495076" cy="149507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9442148" y="1481729"/>
            <a:ext cx="1495076" cy="149507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0091772" y="847655"/>
            <a:ext cx="1962289" cy="4559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42"/>
          <p:cNvGrpSpPr/>
          <p:nvPr/>
        </p:nvGrpSpPr>
        <p:grpSpPr>
          <a:xfrm>
            <a:off x="6245657" y="28700"/>
            <a:ext cx="6199482" cy="4100514"/>
            <a:chOff x="6245657" y="28700"/>
            <a:chExt cx="6199482" cy="4100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657" y="28700"/>
              <a:ext cx="6199482" cy="4100514"/>
            </a:xfrm>
            <a:prstGeom prst="rect">
              <a:avLst/>
            </a:prstGeom>
          </p:spPr>
        </p:pic>
        <p:sp>
          <p:nvSpPr>
            <p:cNvPr id="40" name="Ellipse 39"/>
            <p:cNvSpPr/>
            <p:nvPr/>
          </p:nvSpPr>
          <p:spPr>
            <a:xfrm>
              <a:off x="7295177" y="1479899"/>
              <a:ext cx="1495076" cy="14950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/>
            <p:cNvSpPr/>
            <p:nvPr/>
          </p:nvSpPr>
          <p:spPr>
            <a:xfrm>
              <a:off x="9442148" y="1479899"/>
              <a:ext cx="1495076" cy="1495076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91772" y="845825"/>
              <a:ext cx="1962289" cy="45598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1331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035"/>
          <a:stretch/>
        </p:blipFill>
        <p:spPr>
          <a:xfrm>
            <a:off x="5468863" y="962502"/>
            <a:ext cx="6057234" cy="1713357"/>
          </a:xfrm>
          <a:prstGeom prst="rect">
            <a:avLst/>
          </a:prstGeom>
        </p:spPr>
      </p:pic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-377371" y="235891"/>
            <a:ext cx="5360642" cy="858728"/>
            <a:chOff x="-435429" y="-397668"/>
            <a:chExt cx="7075714" cy="1618343"/>
          </a:xfrm>
        </p:grpSpPr>
        <p:sp>
          <p:nvSpPr>
            <p:cNvPr id="13" name="Rectangle 12"/>
            <p:cNvSpPr/>
            <p:nvPr/>
          </p:nvSpPr>
          <p:spPr>
            <a:xfrm>
              <a:off x="-283029" y="-245268"/>
              <a:ext cx="6923314" cy="14659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435429" y="-397668"/>
              <a:ext cx="6923314" cy="14659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Étape</a:t>
            </a:r>
            <a:r>
              <a:rPr lang="en-US" dirty="0" smtClean="0"/>
              <a:t> de </a:t>
            </a:r>
            <a:r>
              <a:rPr lang="en-US" dirty="0" err="1" smtClean="0"/>
              <a:t>Prédiction</a:t>
            </a:r>
            <a:endParaRPr lang="en-US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293A-00E4-FC4C-AF4A-A06512877EA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" y="1828824"/>
            <a:ext cx="4931016" cy="3504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507" y="2599267"/>
            <a:ext cx="629960" cy="27093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" y="4208589"/>
            <a:ext cx="1162302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2974975"/>
            <a:ext cx="1098549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08300" y="3168650"/>
            <a:ext cx="2074971" cy="20002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33450" y="4018088"/>
            <a:ext cx="711200" cy="19050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507" y="3450167"/>
            <a:ext cx="629960" cy="27093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620" y="3818063"/>
            <a:ext cx="938529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69305" y="3818063"/>
            <a:ext cx="1390175" cy="200025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7"/>
          <p:cNvGrpSpPr/>
          <p:nvPr/>
        </p:nvGrpSpPr>
        <p:grpSpPr>
          <a:xfrm>
            <a:off x="5468863" y="962502"/>
            <a:ext cx="6057234" cy="1713357"/>
            <a:chOff x="5920816" y="157073"/>
            <a:chExt cx="6057234" cy="1713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3035"/>
            <a:stretch/>
          </p:blipFill>
          <p:spPr>
            <a:xfrm>
              <a:off x="5920816" y="157073"/>
              <a:ext cx="6057234" cy="1713357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10590212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18825" y="1467378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52112" y="1096736"/>
              <a:ext cx="156105" cy="230944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24"/>
          <p:cNvGrpSpPr/>
          <p:nvPr/>
        </p:nvGrpSpPr>
        <p:grpSpPr>
          <a:xfrm>
            <a:off x="267508" y="5467290"/>
            <a:ext cx="1801797" cy="1107996"/>
            <a:chOff x="267508" y="5447268"/>
            <a:chExt cx="1801797" cy="1107996"/>
          </a:xfrm>
        </p:grpSpPr>
        <p:sp>
          <p:nvSpPr>
            <p:cNvPr id="26" name="Rectangle 25"/>
            <p:cNvSpPr/>
            <p:nvPr/>
          </p:nvSpPr>
          <p:spPr>
            <a:xfrm>
              <a:off x="267508" y="5543550"/>
              <a:ext cx="274360" cy="200025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7509" y="6284062"/>
              <a:ext cx="274360" cy="190501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508" y="5907824"/>
              <a:ext cx="274360" cy="200025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1253" y="5447268"/>
              <a:ext cx="144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Prédiction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21252" y="5816600"/>
              <a:ext cx="113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</a:rPr>
                <a:t>Mesure</a:t>
              </a:r>
              <a:endParaRPr lang="fr-FR" dirty="0">
                <a:solidFill>
                  <a:srgbClr val="00B0F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21253" y="6185932"/>
              <a:ext cx="130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</a:rPr>
                <a:t>Correction</a:t>
              </a:r>
              <a:endParaRPr lang="fr-FR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9926" flipH="1" flipV="1">
            <a:off x="2988195" y="1245815"/>
            <a:ext cx="2355119" cy="159029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20624" y="2685534"/>
            <a:ext cx="3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69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882</Words>
  <Application>Microsoft Office PowerPoint</Application>
  <PresentationFormat>Personnalisé</PresentationFormat>
  <Paragraphs>357</Paragraphs>
  <Slides>49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0" baseType="lpstr">
      <vt:lpstr>Office Theme</vt:lpstr>
      <vt:lpstr>Attaques d’estimateurs d’état :  Cas du filtre de Kalman</vt:lpstr>
      <vt:lpstr>Sommaire</vt:lpstr>
      <vt:lpstr>Filtrage de Kalman</vt:lpstr>
      <vt:lpstr>Estimateur d’état</vt:lpstr>
      <vt:lpstr>Étapes du filtrage</vt:lpstr>
      <vt:lpstr>Étapes du filtrage</vt:lpstr>
      <vt:lpstr>Étapes du filtrage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Prédiction</vt:lpstr>
      <vt:lpstr> Étape de Correction</vt:lpstr>
      <vt:lpstr> Étape de Correction</vt:lpstr>
      <vt:lpstr>   Les équations</vt:lpstr>
      <vt:lpstr> Les équations</vt:lpstr>
      <vt:lpstr> Les équations</vt:lpstr>
      <vt:lpstr> Les équations</vt:lpstr>
      <vt:lpstr> Les équations</vt:lpstr>
      <vt:lpstr> Les équations</vt:lpstr>
      <vt:lpstr> Les équations</vt:lpstr>
      <vt:lpstr>   Récapitulatif</vt:lpstr>
      <vt:lpstr>Diapositive 24</vt:lpstr>
      <vt:lpstr>Diapositive 25</vt:lpstr>
      <vt:lpstr>Diapositive 26</vt:lpstr>
      <vt:lpstr>Extended Kalman Filter (EKF)</vt:lpstr>
      <vt:lpstr>Problèmes des filtres</vt:lpstr>
      <vt:lpstr>Problèmes des filtres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False Data Injection Attack</vt:lpstr>
      <vt:lpstr>Attaques sur un système utilisant Kalman</vt:lpstr>
      <vt:lpstr>Diapositive 47</vt:lpstr>
      <vt:lpstr>Attaques sur un système utilisant Kalman</vt:lpstr>
      <vt:lpstr>Implémentation Kalman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Quentin DUCASSE (CI_2020)</dc:creator>
  <cp:lastModifiedBy>Quentin DUCASSE</cp:lastModifiedBy>
  <cp:revision>172</cp:revision>
  <dcterms:created xsi:type="dcterms:W3CDTF">2019-06-11T11:53:43Z</dcterms:created>
  <dcterms:modified xsi:type="dcterms:W3CDTF">2019-07-10T13:26:52Z</dcterms:modified>
</cp:coreProperties>
</file>